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Sacramento" charset="1" panose="02000507000000020000"/>
      <p:regular r:id="rId12"/>
    </p:embeddedFont>
    <p:embeddedFont>
      <p:font typeface="Maharlika" charset="1" panose="00000000000000000000"/>
      <p:regular r:id="rId13"/>
    </p:embeddedFont>
    <p:embeddedFont>
      <p:font typeface="Lucida Console" charset="1" panose="020B0609040504020204"/>
      <p:regular r:id="rId14"/>
    </p:embeddedFont>
    <p:embeddedFont>
      <p:font typeface="Lucida Console Italics" charset="1" panose="020B0609040504090204"/>
      <p:regular r:id="rId15"/>
    </p:embeddedFont>
    <p:embeddedFont>
      <p:font typeface="Lucida Console Semi-Bold" charset="1" panose="020B0809040504020204"/>
      <p:regular r:id="rId16"/>
    </p:embeddedFont>
    <p:embeddedFont>
      <p:font typeface="Lucida Console Semi-Bold Italics" charset="1" panose="020B0809040504090204"/>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5.jpe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6.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 Id="rId6" Target="../media/image9.jpeg" Type="http://schemas.openxmlformats.org/officeDocument/2006/relationships/image"/><Relationship Id="rId7" Target="../media/image10.jpeg" Type="http://schemas.openxmlformats.org/officeDocument/2006/relationships/image"/><Relationship Id="rId8" Target="../media/image11.png" Type="http://schemas.openxmlformats.org/officeDocument/2006/relationships/image"/><Relationship Id="rId9" Target="../media/image12.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16.jpeg" Type="http://schemas.openxmlformats.org/officeDocument/2006/relationships/image"/><Relationship Id="rId5" Target="../media/image17.jpeg" Type="http://schemas.openxmlformats.org/officeDocument/2006/relationships/image"/><Relationship Id="rId6" Target="../media/image18.jpeg" Type="http://schemas.openxmlformats.org/officeDocument/2006/relationships/image"/><Relationship Id="rId7" Target="../media/image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19.jpeg" Type="http://schemas.openxmlformats.org/officeDocument/2006/relationships/image"/><Relationship Id="rId5" Target="../media/image20.jpeg" Type="http://schemas.openxmlformats.org/officeDocument/2006/relationships/image"/><Relationship Id="rId6" Target="../media/image21.jpeg" Type="http://schemas.openxmlformats.org/officeDocument/2006/relationships/image"/><Relationship Id="rId7" Target="../media/image2.png" Type="http://schemas.openxmlformats.org/officeDocument/2006/relationships/image"/><Relationship Id="rId8" Target="../media/image22.jpeg" Type="http://schemas.openxmlformats.org/officeDocument/2006/relationships/image"/><Relationship Id="rId9" Target="../media/image23.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24.jpeg" Type="http://schemas.openxmlformats.org/officeDocument/2006/relationships/image"/><Relationship Id="rId5" Target="../media/image25.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png" Type="http://schemas.openxmlformats.org/officeDocument/2006/relationships/image"/><Relationship Id="rId4" Target="../media/image26.png" Type="http://schemas.openxmlformats.org/officeDocument/2006/relationships/image"/><Relationship Id="rId5" Target="../media/image27.jpeg" Type="http://schemas.openxmlformats.org/officeDocument/2006/relationships/image"/><Relationship Id="rId6" Target="../media/image5.jpe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p:spPr>
      </p:sp>
      <p:sp>
        <p:nvSpPr>
          <p:cNvPr name="Freeform 3" id="3"/>
          <p:cNvSpPr/>
          <p:nvPr/>
        </p:nvSpPr>
        <p:spPr>
          <a:xfrm flipH="false" flipV="false" rot="0">
            <a:off x="13420115" y="6511604"/>
            <a:ext cx="4609125" cy="2884832"/>
          </a:xfrm>
          <a:custGeom>
            <a:avLst/>
            <a:gdLst/>
            <a:ahLst/>
            <a:cxnLst/>
            <a:rect r="r" b="b" t="t" l="l"/>
            <a:pathLst>
              <a:path h="2884832" w="4609125">
                <a:moveTo>
                  <a:pt x="0" y="0"/>
                </a:moveTo>
                <a:lnTo>
                  <a:pt x="4609125" y="0"/>
                </a:lnTo>
                <a:lnTo>
                  <a:pt x="4609125" y="2884832"/>
                </a:lnTo>
                <a:lnTo>
                  <a:pt x="0" y="2884832"/>
                </a:lnTo>
                <a:lnTo>
                  <a:pt x="0" y="0"/>
                </a:lnTo>
                <a:close/>
              </a:path>
            </a:pathLst>
          </a:custGeom>
          <a:blipFill>
            <a:blip r:embed="rId3"/>
            <a:stretch>
              <a:fillRect l="0" t="0" r="0" b="0"/>
            </a:stretch>
          </a:blipFill>
        </p:spPr>
      </p:sp>
      <p:sp>
        <p:nvSpPr>
          <p:cNvPr name="Freeform 4" id="4"/>
          <p:cNvSpPr/>
          <p:nvPr/>
        </p:nvSpPr>
        <p:spPr>
          <a:xfrm flipH="false" flipV="false" rot="0">
            <a:off x="4563546" y="2462345"/>
            <a:ext cx="8508313" cy="4789471"/>
          </a:xfrm>
          <a:custGeom>
            <a:avLst/>
            <a:gdLst/>
            <a:ahLst/>
            <a:cxnLst/>
            <a:rect r="r" b="b" t="t" l="l"/>
            <a:pathLst>
              <a:path h="4789471" w="8508313">
                <a:moveTo>
                  <a:pt x="0" y="0"/>
                </a:moveTo>
                <a:lnTo>
                  <a:pt x="8508313" y="0"/>
                </a:lnTo>
                <a:lnTo>
                  <a:pt x="8508313" y="4789472"/>
                </a:lnTo>
                <a:lnTo>
                  <a:pt x="0" y="4789472"/>
                </a:lnTo>
                <a:lnTo>
                  <a:pt x="0" y="0"/>
                </a:lnTo>
                <a:close/>
              </a:path>
            </a:pathLst>
          </a:custGeom>
          <a:blipFill>
            <a:blip r:embed="rId4">
              <a:alphaModFix amt="69000"/>
            </a:blip>
            <a:stretch>
              <a:fillRect l="0" t="0" r="0" b="0"/>
            </a:stretch>
          </a:blipFill>
        </p:spPr>
      </p:sp>
      <p:sp>
        <p:nvSpPr>
          <p:cNvPr name="Freeform 5" id="5"/>
          <p:cNvSpPr/>
          <p:nvPr/>
        </p:nvSpPr>
        <p:spPr>
          <a:xfrm flipH="false" flipV="false" rot="0">
            <a:off x="312927" y="0"/>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5"/>
            <a:stretch>
              <a:fillRect l="0" t="0" r="0" b="0"/>
            </a:stretch>
          </a:blipFill>
        </p:spPr>
      </p:sp>
      <p:sp>
        <p:nvSpPr>
          <p:cNvPr name="TextBox 6" id="6"/>
          <p:cNvSpPr txBox="true"/>
          <p:nvPr/>
        </p:nvSpPr>
        <p:spPr>
          <a:xfrm rot="0">
            <a:off x="3480344" y="9021113"/>
            <a:ext cx="18288000" cy="885825"/>
          </a:xfrm>
          <a:prstGeom prst="rect">
            <a:avLst/>
          </a:prstGeom>
        </p:spPr>
        <p:txBody>
          <a:bodyPr anchor="t" rtlCol="false" tIns="0" lIns="0" bIns="0" rIns="0">
            <a:spAutoFit/>
          </a:bodyPr>
          <a:lstStyle/>
          <a:p>
            <a:pPr algn="ctr">
              <a:lnSpc>
                <a:spcPts val="6299"/>
              </a:lnSpc>
              <a:spcBef>
                <a:spcPct val="0"/>
              </a:spcBef>
            </a:pPr>
          </a:p>
        </p:txBody>
      </p:sp>
      <p:grpSp>
        <p:nvGrpSpPr>
          <p:cNvPr name="Group 7" id="7"/>
          <p:cNvGrpSpPr/>
          <p:nvPr/>
        </p:nvGrpSpPr>
        <p:grpSpPr>
          <a:xfrm rot="0">
            <a:off x="3480344" y="7448074"/>
            <a:ext cx="9430125" cy="2838926"/>
            <a:chOff x="0" y="0"/>
            <a:chExt cx="12573499" cy="3785234"/>
          </a:xfrm>
        </p:grpSpPr>
        <p:sp>
          <p:nvSpPr>
            <p:cNvPr name="TextBox 8" id="8"/>
            <p:cNvSpPr txBox="true"/>
            <p:nvPr/>
          </p:nvSpPr>
          <p:spPr>
            <a:xfrm rot="0">
              <a:off x="0" y="504825"/>
              <a:ext cx="12573499" cy="2123186"/>
            </a:xfrm>
            <a:prstGeom prst="rect">
              <a:avLst/>
            </a:prstGeom>
          </p:spPr>
          <p:txBody>
            <a:bodyPr anchor="t" rtlCol="false" tIns="0" lIns="0" bIns="0" rIns="0">
              <a:spAutoFit/>
            </a:bodyPr>
            <a:lstStyle/>
            <a:p>
              <a:pPr algn="ctr">
                <a:lnSpc>
                  <a:spcPts val="10250"/>
                </a:lnSpc>
              </a:pPr>
              <a:r>
                <a:rPr lang="en-US" sz="12975">
                  <a:solidFill>
                    <a:srgbClr val="487F66"/>
                  </a:solidFill>
                  <a:latin typeface="Sacramento"/>
                </a:rPr>
                <a:t>hope starts here</a:t>
              </a:r>
            </a:p>
          </p:txBody>
        </p:sp>
        <p:sp>
          <p:nvSpPr>
            <p:cNvPr name="TextBox 9" id="9"/>
            <p:cNvSpPr txBox="true"/>
            <p:nvPr/>
          </p:nvSpPr>
          <p:spPr>
            <a:xfrm rot="0">
              <a:off x="330558" y="3364864"/>
              <a:ext cx="11912383" cy="420370"/>
            </a:xfrm>
            <a:prstGeom prst="rect">
              <a:avLst/>
            </a:prstGeom>
          </p:spPr>
          <p:txBody>
            <a:bodyPr anchor="t" rtlCol="false" tIns="0" lIns="0" bIns="0" rIns="0">
              <a:spAutoFit/>
            </a:bodyPr>
            <a:lstStyle/>
            <a:p>
              <a:pPr algn="ctr">
                <a:lnSpc>
                  <a:spcPts val="2790"/>
                </a:lnSpc>
              </a:pPr>
            </a:p>
          </p:txBody>
        </p:sp>
      </p:grpSp>
    </p:spTree>
  </p:cSld>
  <p:clrMapOvr>
    <a:masterClrMapping/>
  </p:clrMapOvr>
</p:sld>
</file>

<file path=ppt/slides/slide10.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p:spPr>
      </p:sp>
      <p:sp>
        <p:nvSpPr>
          <p:cNvPr name="Freeform 3" id="3"/>
          <p:cNvSpPr/>
          <p:nvPr/>
        </p:nvSpPr>
        <p:spPr>
          <a:xfrm flipH="false" flipV="false" rot="0">
            <a:off x="312927" y="0"/>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grpSp>
        <p:nvGrpSpPr>
          <p:cNvPr name="Group 4" id="4"/>
          <p:cNvGrpSpPr/>
          <p:nvPr/>
        </p:nvGrpSpPr>
        <p:grpSpPr>
          <a:xfrm rot="0">
            <a:off x="1388893" y="2892636"/>
            <a:ext cx="5246370" cy="5246370"/>
            <a:chOff x="0" y="0"/>
            <a:chExt cx="13716000" cy="13716000"/>
          </a:xfrm>
        </p:grpSpPr>
        <p:sp>
          <p:nvSpPr>
            <p:cNvPr name="Freeform 5" id="5"/>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17015" t="0" r="-17015" b="0"/>
              </a:stretch>
            </a:blipFill>
          </p:spPr>
        </p:sp>
      </p:grpSp>
      <p:sp>
        <p:nvSpPr>
          <p:cNvPr name="TextBox 6" id="6"/>
          <p:cNvSpPr txBox="true"/>
          <p:nvPr/>
        </p:nvSpPr>
        <p:spPr>
          <a:xfrm rot="0">
            <a:off x="3518550" y="8925568"/>
            <a:ext cx="18288000" cy="885825"/>
          </a:xfrm>
          <a:prstGeom prst="rect">
            <a:avLst/>
          </a:prstGeom>
        </p:spPr>
        <p:txBody>
          <a:bodyPr anchor="t" rtlCol="false" tIns="0" lIns="0" bIns="0" rIns="0">
            <a:spAutoFit/>
          </a:bodyPr>
          <a:lstStyle/>
          <a:p>
            <a:pPr algn="ctr">
              <a:lnSpc>
                <a:spcPts val="6299"/>
              </a:lnSpc>
              <a:spcBef>
                <a:spcPct val="0"/>
              </a:spcBef>
            </a:pPr>
          </a:p>
        </p:txBody>
      </p:sp>
      <p:sp>
        <p:nvSpPr>
          <p:cNvPr name="TextBox 7" id="7"/>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8" id="8"/>
          <p:cNvSpPr txBox="true"/>
          <p:nvPr/>
        </p:nvSpPr>
        <p:spPr>
          <a:xfrm rot="0">
            <a:off x="7153469" y="4321798"/>
            <a:ext cx="9144000" cy="3621909"/>
          </a:xfrm>
          <a:prstGeom prst="rect">
            <a:avLst/>
          </a:prstGeom>
        </p:spPr>
        <p:txBody>
          <a:bodyPr anchor="t" rtlCol="false" tIns="0" lIns="0" bIns="0" rIns="0">
            <a:spAutoFit/>
          </a:bodyPr>
          <a:lstStyle/>
          <a:p>
            <a:pPr algn="ctr">
              <a:lnSpc>
                <a:spcPts val="4067"/>
              </a:lnSpc>
            </a:pPr>
            <a:r>
              <a:rPr lang="en-US" sz="2905">
                <a:solidFill>
                  <a:srgbClr val="000000"/>
                </a:solidFill>
                <a:latin typeface="Maharlika"/>
              </a:rPr>
              <a:t>Waterleaf’s mission is to be the chosen destination for women facing an unplanned pregnancy, transforming their fear into confidence, by addressing their physical, spiritual and emotional needs, and equipping them to make healthy life-affirming decisions.   </a:t>
            </a:r>
          </a:p>
          <a:p>
            <a:pPr algn="ctr">
              <a:lnSpc>
                <a:spcPts val="4067"/>
              </a:lnSpc>
              <a:spcBef>
                <a:spcPct val="0"/>
              </a:spcBef>
            </a:pPr>
          </a:p>
        </p:txBody>
      </p:sp>
      <p:sp>
        <p:nvSpPr>
          <p:cNvPr name="TextBox 9" id="9"/>
          <p:cNvSpPr txBox="true"/>
          <p:nvPr/>
        </p:nvSpPr>
        <p:spPr>
          <a:xfrm rot="0">
            <a:off x="6978303" y="2426323"/>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mission...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312927" y="0"/>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grpSp>
        <p:nvGrpSpPr>
          <p:cNvPr name="Group 4" id="4"/>
          <p:cNvGrpSpPr>
            <a:grpSpLocks noChangeAspect="true"/>
          </p:cNvGrpSpPr>
          <p:nvPr/>
        </p:nvGrpSpPr>
        <p:grpSpPr>
          <a:xfrm rot="0">
            <a:off x="10905536" y="2305074"/>
            <a:ext cx="4990313" cy="6706219"/>
            <a:chOff x="0" y="0"/>
            <a:chExt cx="3663950" cy="4923790"/>
          </a:xfrm>
        </p:grpSpPr>
        <p:sp>
          <p:nvSpPr>
            <p:cNvPr name="Freeform 5" id="5"/>
            <p:cNvSpPr/>
            <p:nvPr/>
          </p:nvSpPr>
          <p:spPr>
            <a:xfrm flipH="false" flipV="false" rot="0">
              <a:off x="31750" y="31750"/>
              <a:ext cx="3600450" cy="4859020"/>
            </a:xfrm>
            <a:custGeom>
              <a:avLst/>
              <a:gdLst/>
              <a:ahLst/>
              <a:cxnLst/>
              <a:rect r="r" b="b" t="t" l="l"/>
              <a:pathLst>
                <a:path h="4859020" w="360045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53730" t="0" r="-26492" b="0"/>
              </a:stretch>
            </a:blipFill>
          </p:spPr>
        </p:sp>
        <p:sp>
          <p:nvSpPr>
            <p:cNvPr name="Freeform 6" id="6"/>
            <p:cNvSpPr/>
            <p:nvPr/>
          </p:nvSpPr>
          <p:spPr>
            <a:xfrm flipH="false" flipV="false" rot="0">
              <a:off x="0" y="0"/>
              <a:ext cx="3663950" cy="4923790"/>
            </a:xfrm>
            <a:custGeom>
              <a:avLst/>
              <a:gdLst/>
              <a:ahLst/>
              <a:cxnLst/>
              <a:rect r="r" b="b" t="t" l="l"/>
              <a:pathLst>
                <a:path h="4923790" w="366395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11839C"/>
            </a:solidFill>
          </p:spPr>
        </p:sp>
      </p:grpSp>
      <p:sp>
        <p:nvSpPr>
          <p:cNvPr name="TextBox 7" id="7"/>
          <p:cNvSpPr txBox="true"/>
          <p:nvPr/>
        </p:nvSpPr>
        <p:spPr>
          <a:xfrm rot="0">
            <a:off x="3518550" y="8925568"/>
            <a:ext cx="18288000" cy="885825"/>
          </a:xfrm>
          <a:prstGeom prst="rect">
            <a:avLst/>
          </a:prstGeom>
        </p:spPr>
        <p:txBody>
          <a:bodyPr anchor="t" rtlCol="false" tIns="0" lIns="0" bIns="0" rIns="0">
            <a:spAutoFit/>
          </a:bodyPr>
          <a:lstStyle/>
          <a:p>
            <a:pPr algn="ctr">
              <a:lnSpc>
                <a:spcPts val="6299"/>
              </a:lnSpc>
              <a:spcBef>
                <a:spcPct val="0"/>
              </a:spcBef>
            </a:pPr>
          </a:p>
        </p:txBody>
      </p:sp>
      <p:sp>
        <p:nvSpPr>
          <p:cNvPr name="TextBox 8" id="8"/>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9" id="9"/>
          <p:cNvSpPr txBox="true"/>
          <p:nvPr/>
        </p:nvSpPr>
        <p:spPr>
          <a:xfrm rot="0">
            <a:off x="1474644" y="4190114"/>
            <a:ext cx="9144000" cy="4136259"/>
          </a:xfrm>
          <a:prstGeom prst="rect">
            <a:avLst/>
          </a:prstGeom>
        </p:spPr>
        <p:txBody>
          <a:bodyPr anchor="t" rtlCol="false" tIns="0" lIns="0" bIns="0" rIns="0">
            <a:spAutoFit/>
          </a:bodyPr>
          <a:lstStyle/>
          <a:p>
            <a:pPr algn="ctr">
              <a:lnSpc>
                <a:spcPts val="4067"/>
              </a:lnSpc>
            </a:pPr>
            <a:r>
              <a:rPr lang="en-US" sz="2905">
                <a:solidFill>
                  <a:srgbClr val="000000"/>
                </a:solidFill>
                <a:latin typeface="Maharlika"/>
              </a:rPr>
              <a:t>Inspired by the Holy Spirit, in 2009 three women set forth to open a free and compassionate alternative to women facing an unplanned pregnancy.</a:t>
            </a:r>
          </a:p>
          <a:p>
            <a:pPr algn="ctr">
              <a:lnSpc>
                <a:spcPts val="4067"/>
              </a:lnSpc>
            </a:pPr>
          </a:p>
          <a:p>
            <a:pPr algn="ctr">
              <a:lnSpc>
                <a:spcPts val="4067"/>
              </a:lnSpc>
              <a:spcBef>
                <a:spcPct val="0"/>
              </a:spcBef>
            </a:pPr>
            <a:r>
              <a:rPr lang="en-US" sz="2905">
                <a:solidFill>
                  <a:srgbClr val="000000"/>
                </a:solidFill>
                <a:latin typeface="Maharlika"/>
              </a:rPr>
              <a:t>With God’s grace and a small group of volunteers, Waterleaf openind in the fall of 2009 and has served over 8,000 patients!</a:t>
            </a:r>
          </a:p>
        </p:txBody>
      </p:sp>
      <p:sp>
        <p:nvSpPr>
          <p:cNvPr name="TextBox 10" id="10"/>
          <p:cNvSpPr txBox="true"/>
          <p:nvPr/>
        </p:nvSpPr>
        <p:spPr>
          <a:xfrm rot="0">
            <a:off x="198174" y="2749761"/>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History...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000500"/>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312927" y="0"/>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sp>
        <p:nvSpPr>
          <p:cNvPr name="Freeform 4" id="4"/>
          <p:cNvSpPr/>
          <p:nvPr/>
        </p:nvSpPr>
        <p:spPr>
          <a:xfrm flipH="false" flipV="false" rot="0">
            <a:off x="11368247" y="1882484"/>
            <a:ext cx="5088338" cy="3816253"/>
          </a:xfrm>
          <a:custGeom>
            <a:avLst/>
            <a:gdLst/>
            <a:ahLst/>
            <a:cxnLst/>
            <a:rect r="r" b="b" t="t" l="l"/>
            <a:pathLst>
              <a:path h="3816253" w="5088338">
                <a:moveTo>
                  <a:pt x="0" y="0"/>
                </a:moveTo>
                <a:lnTo>
                  <a:pt x="5088337" y="0"/>
                </a:lnTo>
                <a:lnTo>
                  <a:pt x="5088337" y="3816254"/>
                </a:lnTo>
                <a:lnTo>
                  <a:pt x="0" y="3816254"/>
                </a:lnTo>
                <a:lnTo>
                  <a:pt x="0" y="0"/>
                </a:lnTo>
                <a:close/>
              </a:path>
            </a:pathLst>
          </a:custGeom>
          <a:blipFill>
            <a:blip r:embed="rId4"/>
            <a:stretch>
              <a:fillRect l="0" t="0" r="0" b="0"/>
            </a:stretch>
          </a:blipFill>
        </p:spPr>
      </p:sp>
      <p:sp>
        <p:nvSpPr>
          <p:cNvPr name="Freeform 5" id="5"/>
          <p:cNvSpPr/>
          <p:nvPr/>
        </p:nvSpPr>
        <p:spPr>
          <a:xfrm flipH="false" flipV="false" rot="0">
            <a:off x="6813857" y="6262271"/>
            <a:ext cx="4303367" cy="2936676"/>
          </a:xfrm>
          <a:custGeom>
            <a:avLst/>
            <a:gdLst/>
            <a:ahLst/>
            <a:cxnLst/>
            <a:rect r="r" b="b" t="t" l="l"/>
            <a:pathLst>
              <a:path h="2936676" w="4303367">
                <a:moveTo>
                  <a:pt x="0" y="0"/>
                </a:moveTo>
                <a:lnTo>
                  <a:pt x="4303368" y="0"/>
                </a:lnTo>
                <a:lnTo>
                  <a:pt x="4303368" y="2936676"/>
                </a:lnTo>
                <a:lnTo>
                  <a:pt x="0" y="2936676"/>
                </a:lnTo>
                <a:lnTo>
                  <a:pt x="0" y="0"/>
                </a:lnTo>
                <a:close/>
              </a:path>
            </a:pathLst>
          </a:custGeom>
          <a:blipFill>
            <a:blip r:embed="rId5"/>
            <a:stretch>
              <a:fillRect l="0" t="-5411" r="0" b="-4492"/>
            </a:stretch>
          </a:blipFill>
        </p:spPr>
      </p:sp>
      <p:sp>
        <p:nvSpPr>
          <p:cNvPr name="Freeform 6" id="6"/>
          <p:cNvSpPr/>
          <p:nvPr/>
        </p:nvSpPr>
        <p:spPr>
          <a:xfrm flipH="false" flipV="false" rot="0">
            <a:off x="8306781" y="929922"/>
            <a:ext cx="2070786" cy="3096192"/>
          </a:xfrm>
          <a:custGeom>
            <a:avLst/>
            <a:gdLst/>
            <a:ahLst/>
            <a:cxnLst/>
            <a:rect r="r" b="b" t="t" l="l"/>
            <a:pathLst>
              <a:path h="3096192" w="2070786">
                <a:moveTo>
                  <a:pt x="0" y="0"/>
                </a:moveTo>
                <a:lnTo>
                  <a:pt x="2070786" y="0"/>
                </a:lnTo>
                <a:lnTo>
                  <a:pt x="2070786" y="3096191"/>
                </a:lnTo>
                <a:lnTo>
                  <a:pt x="0" y="3096191"/>
                </a:lnTo>
                <a:lnTo>
                  <a:pt x="0" y="0"/>
                </a:lnTo>
                <a:close/>
              </a:path>
            </a:pathLst>
          </a:custGeom>
          <a:blipFill>
            <a:blip r:embed="rId6"/>
            <a:stretch>
              <a:fillRect l="0" t="0" r="0" b="0"/>
            </a:stretch>
          </a:blipFill>
        </p:spPr>
      </p:sp>
      <p:sp>
        <p:nvSpPr>
          <p:cNvPr name="Freeform 7" id="7"/>
          <p:cNvSpPr/>
          <p:nvPr/>
        </p:nvSpPr>
        <p:spPr>
          <a:xfrm flipH="false" flipV="false" rot="0">
            <a:off x="12164144" y="6882866"/>
            <a:ext cx="5095156" cy="2668891"/>
          </a:xfrm>
          <a:custGeom>
            <a:avLst/>
            <a:gdLst/>
            <a:ahLst/>
            <a:cxnLst/>
            <a:rect r="r" b="b" t="t" l="l"/>
            <a:pathLst>
              <a:path h="2668891" w="5095156">
                <a:moveTo>
                  <a:pt x="0" y="0"/>
                </a:moveTo>
                <a:lnTo>
                  <a:pt x="5095156" y="0"/>
                </a:lnTo>
                <a:lnTo>
                  <a:pt x="5095156" y="2668891"/>
                </a:lnTo>
                <a:lnTo>
                  <a:pt x="0" y="2668891"/>
                </a:lnTo>
                <a:lnTo>
                  <a:pt x="0" y="0"/>
                </a:lnTo>
                <a:close/>
              </a:path>
            </a:pathLst>
          </a:custGeom>
          <a:blipFill>
            <a:blip r:embed="rId7"/>
            <a:stretch>
              <a:fillRect l="0" t="0" r="0" b="0"/>
            </a:stretch>
          </a:blipFill>
        </p:spPr>
      </p:sp>
      <p:sp>
        <p:nvSpPr>
          <p:cNvPr name="Freeform 8" id="8"/>
          <p:cNvSpPr/>
          <p:nvPr/>
        </p:nvSpPr>
        <p:spPr>
          <a:xfrm flipH="false" flipV="false" rot="0">
            <a:off x="12164144" y="6856174"/>
            <a:ext cx="5095156" cy="2792798"/>
          </a:xfrm>
          <a:custGeom>
            <a:avLst/>
            <a:gdLst/>
            <a:ahLst/>
            <a:cxnLst/>
            <a:rect r="r" b="b" t="t" l="l"/>
            <a:pathLst>
              <a:path h="2792798" w="5095156">
                <a:moveTo>
                  <a:pt x="0" y="0"/>
                </a:moveTo>
                <a:lnTo>
                  <a:pt x="5095156" y="0"/>
                </a:lnTo>
                <a:lnTo>
                  <a:pt x="5095156" y="2792798"/>
                </a:lnTo>
                <a:lnTo>
                  <a:pt x="0" y="2792798"/>
                </a:lnTo>
                <a:lnTo>
                  <a:pt x="0" y="0"/>
                </a:lnTo>
                <a:close/>
              </a:path>
            </a:pathLst>
          </a:custGeom>
          <a:blipFill>
            <a:blip r:embed="rId8"/>
            <a:stretch>
              <a:fillRect l="0" t="-1729" r="0" b="-1729"/>
            </a:stretch>
          </a:blipFill>
        </p:spPr>
      </p:sp>
      <p:sp>
        <p:nvSpPr>
          <p:cNvPr name="Freeform 9" id="9"/>
          <p:cNvSpPr/>
          <p:nvPr/>
        </p:nvSpPr>
        <p:spPr>
          <a:xfrm flipH="false" flipV="false" rot="0">
            <a:off x="11368247" y="1882484"/>
            <a:ext cx="5088338" cy="3816253"/>
          </a:xfrm>
          <a:custGeom>
            <a:avLst/>
            <a:gdLst/>
            <a:ahLst/>
            <a:cxnLst/>
            <a:rect r="r" b="b" t="t" l="l"/>
            <a:pathLst>
              <a:path h="3816253" w="5088338">
                <a:moveTo>
                  <a:pt x="0" y="0"/>
                </a:moveTo>
                <a:lnTo>
                  <a:pt x="5088337" y="0"/>
                </a:lnTo>
                <a:lnTo>
                  <a:pt x="5088337" y="3816254"/>
                </a:lnTo>
                <a:lnTo>
                  <a:pt x="0" y="3816254"/>
                </a:lnTo>
                <a:lnTo>
                  <a:pt x="0" y="0"/>
                </a:lnTo>
                <a:close/>
              </a:path>
            </a:pathLst>
          </a:custGeom>
          <a:blipFill>
            <a:blip r:embed="rId8"/>
            <a:stretch>
              <a:fillRect l="-17734" t="0" r="-14521" b="0"/>
            </a:stretch>
          </a:blipFill>
        </p:spPr>
      </p:sp>
      <p:sp>
        <p:nvSpPr>
          <p:cNvPr name="Freeform 10" id="10"/>
          <p:cNvSpPr/>
          <p:nvPr/>
        </p:nvSpPr>
        <p:spPr>
          <a:xfrm flipH="false" flipV="false" rot="0">
            <a:off x="6740913" y="6202917"/>
            <a:ext cx="4449256" cy="3055383"/>
          </a:xfrm>
          <a:custGeom>
            <a:avLst/>
            <a:gdLst/>
            <a:ahLst/>
            <a:cxnLst/>
            <a:rect r="r" b="b" t="t" l="l"/>
            <a:pathLst>
              <a:path h="3055383" w="4449256">
                <a:moveTo>
                  <a:pt x="0" y="0"/>
                </a:moveTo>
                <a:lnTo>
                  <a:pt x="4449256" y="0"/>
                </a:lnTo>
                <a:lnTo>
                  <a:pt x="4449256" y="3055383"/>
                </a:lnTo>
                <a:lnTo>
                  <a:pt x="0" y="3055383"/>
                </a:lnTo>
                <a:lnTo>
                  <a:pt x="0" y="0"/>
                </a:lnTo>
                <a:close/>
              </a:path>
            </a:pathLst>
          </a:custGeom>
          <a:blipFill>
            <a:blip r:embed="rId8"/>
            <a:stretch>
              <a:fillRect l="-10548" t="0" r="-10548" b="0"/>
            </a:stretch>
          </a:blipFill>
        </p:spPr>
      </p:sp>
      <p:sp>
        <p:nvSpPr>
          <p:cNvPr name="Freeform 11" id="11"/>
          <p:cNvSpPr/>
          <p:nvPr/>
        </p:nvSpPr>
        <p:spPr>
          <a:xfrm flipH="false" flipV="false" rot="5400000">
            <a:off x="7724060" y="1459823"/>
            <a:ext cx="3183409" cy="2123605"/>
          </a:xfrm>
          <a:custGeom>
            <a:avLst/>
            <a:gdLst/>
            <a:ahLst/>
            <a:cxnLst/>
            <a:rect r="r" b="b" t="t" l="l"/>
            <a:pathLst>
              <a:path h="2123605" w="3183409">
                <a:moveTo>
                  <a:pt x="0" y="0"/>
                </a:moveTo>
                <a:lnTo>
                  <a:pt x="3183409" y="0"/>
                </a:lnTo>
                <a:lnTo>
                  <a:pt x="3183409" y="2123605"/>
                </a:lnTo>
                <a:lnTo>
                  <a:pt x="0" y="2123605"/>
                </a:lnTo>
                <a:lnTo>
                  <a:pt x="0" y="0"/>
                </a:lnTo>
                <a:close/>
              </a:path>
            </a:pathLst>
          </a:custGeom>
          <a:blipFill>
            <a:blip r:embed="rId8"/>
            <a:stretch>
              <a:fillRect l="-13260" t="0" r="-4374" b="0"/>
            </a:stretch>
          </a:blipFill>
        </p:spPr>
      </p:sp>
      <p:sp>
        <p:nvSpPr>
          <p:cNvPr name="Freeform 12" id="12"/>
          <p:cNvSpPr/>
          <p:nvPr/>
        </p:nvSpPr>
        <p:spPr>
          <a:xfrm flipH="false" flipV="false" rot="0">
            <a:off x="2352046" y="6009722"/>
            <a:ext cx="4027472" cy="2679757"/>
          </a:xfrm>
          <a:custGeom>
            <a:avLst/>
            <a:gdLst/>
            <a:ahLst/>
            <a:cxnLst/>
            <a:rect r="r" b="b" t="t" l="l"/>
            <a:pathLst>
              <a:path h="2679757" w="4027472">
                <a:moveTo>
                  <a:pt x="0" y="0"/>
                </a:moveTo>
                <a:lnTo>
                  <a:pt x="4027472" y="0"/>
                </a:lnTo>
                <a:lnTo>
                  <a:pt x="4027472" y="2679758"/>
                </a:lnTo>
                <a:lnTo>
                  <a:pt x="0" y="2679758"/>
                </a:lnTo>
                <a:lnTo>
                  <a:pt x="0" y="0"/>
                </a:lnTo>
                <a:close/>
              </a:path>
            </a:pathLst>
          </a:custGeom>
          <a:blipFill>
            <a:blip r:embed="rId9"/>
            <a:stretch>
              <a:fillRect l="0" t="0" r="0" b="0"/>
            </a:stretch>
          </a:blipFill>
        </p:spPr>
      </p:sp>
      <p:sp>
        <p:nvSpPr>
          <p:cNvPr name="Freeform 13" id="13"/>
          <p:cNvSpPr/>
          <p:nvPr/>
        </p:nvSpPr>
        <p:spPr>
          <a:xfrm flipH="false" flipV="false" rot="0">
            <a:off x="2352046" y="6009722"/>
            <a:ext cx="4027472" cy="2679757"/>
          </a:xfrm>
          <a:custGeom>
            <a:avLst/>
            <a:gdLst/>
            <a:ahLst/>
            <a:cxnLst/>
            <a:rect r="r" b="b" t="t" l="l"/>
            <a:pathLst>
              <a:path h="2679757" w="4027472">
                <a:moveTo>
                  <a:pt x="0" y="0"/>
                </a:moveTo>
                <a:lnTo>
                  <a:pt x="4027472" y="0"/>
                </a:lnTo>
                <a:lnTo>
                  <a:pt x="4027472" y="2679758"/>
                </a:lnTo>
                <a:lnTo>
                  <a:pt x="0" y="2679758"/>
                </a:lnTo>
                <a:lnTo>
                  <a:pt x="0" y="0"/>
                </a:lnTo>
                <a:close/>
              </a:path>
            </a:pathLst>
          </a:custGeom>
          <a:blipFill>
            <a:blip r:embed="rId8"/>
            <a:stretch>
              <a:fillRect l="-7010" t="0" r="-10321" b="0"/>
            </a:stretch>
          </a:blipFill>
        </p:spPr>
      </p:sp>
      <p:sp>
        <p:nvSpPr>
          <p:cNvPr name="TextBox 14" id="14"/>
          <p:cNvSpPr txBox="true"/>
          <p:nvPr/>
        </p:nvSpPr>
        <p:spPr>
          <a:xfrm rot="0">
            <a:off x="3518550" y="8925568"/>
            <a:ext cx="18288000" cy="885825"/>
          </a:xfrm>
          <a:prstGeom prst="rect">
            <a:avLst/>
          </a:prstGeom>
        </p:spPr>
        <p:txBody>
          <a:bodyPr anchor="t" rtlCol="false" tIns="0" lIns="0" bIns="0" rIns="0">
            <a:spAutoFit/>
          </a:bodyPr>
          <a:lstStyle/>
          <a:p>
            <a:pPr algn="ctr">
              <a:lnSpc>
                <a:spcPts val="6299"/>
              </a:lnSpc>
              <a:spcBef>
                <a:spcPct val="0"/>
              </a:spcBef>
            </a:pPr>
          </a:p>
        </p:txBody>
      </p:sp>
      <p:sp>
        <p:nvSpPr>
          <p:cNvPr name="TextBox 15" id="15"/>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16" id="16"/>
          <p:cNvSpPr txBox="true"/>
          <p:nvPr/>
        </p:nvSpPr>
        <p:spPr>
          <a:xfrm rot="0">
            <a:off x="1605205" y="4278576"/>
            <a:ext cx="9922818" cy="2152519"/>
          </a:xfrm>
          <a:prstGeom prst="rect">
            <a:avLst/>
          </a:prstGeom>
        </p:spPr>
        <p:txBody>
          <a:bodyPr anchor="t" rtlCol="false" tIns="0" lIns="0" bIns="0" rIns="0">
            <a:spAutoFit/>
          </a:bodyPr>
          <a:lstStyle/>
          <a:p>
            <a:pPr algn="ctr">
              <a:lnSpc>
                <a:spcPts val="4207"/>
              </a:lnSpc>
            </a:pPr>
            <a:r>
              <a:rPr lang="en-US" sz="3005">
                <a:solidFill>
                  <a:srgbClr val="000000"/>
                </a:solidFill>
                <a:latin typeface="Maharlika"/>
              </a:rPr>
              <a:t>In November 2019, we moved into our current 6,000sqft facitlity adjacent to Planned Parenthood.</a:t>
            </a:r>
          </a:p>
          <a:p>
            <a:pPr algn="ctr">
              <a:lnSpc>
                <a:spcPts val="4207"/>
              </a:lnSpc>
            </a:pPr>
          </a:p>
          <a:p>
            <a:pPr algn="ctr">
              <a:lnSpc>
                <a:spcPts val="4207"/>
              </a:lnSpc>
              <a:spcBef>
                <a:spcPct val="0"/>
              </a:spcBef>
            </a:pPr>
          </a:p>
        </p:txBody>
      </p:sp>
      <p:sp>
        <p:nvSpPr>
          <p:cNvPr name="TextBox 17" id="17"/>
          <p:cNvSpPr txBox="true"/>
          <p:nvPr/>
        </p:nvSpPr>
        <p:spPr>
          <a:xfrm rot="0">
            <a:off x="198174" y="2749761"/>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History...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332" y="-4360816"/>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146866" y="75083"/>
            <a:ext cx="8677909" cy="2892636"/>
          </a:xfrm>
          <a:custGeom>
            <a:avLst/>
            <a:gdLst/>
            <a:ahLst/>
            <a:cxnLst/>
            <a:rect r="r" b="b" t="t" l="l"/>
            <a:pathLst>
              <a:path h="2892636" w="8677909">
                <a:moveTo>
                  <a:pt x="0" y="0"/>
                </a:moveTo>
                <a:lnTo>
                  <a:pt x="8677909" y="0"/>
                </a:lnTo>
                <a:lnTo>
                  <a:pt x="8677909" y="2892637"/>
                </a:lnTo>
                <a:lnTo>
                  <a:pt x="0" y="2892637"/>
                </a:lnTo>
                <a:lnTo>
                  <a:pt x="0" y="0"/>
                </a:lnTo>
                <a:close/>
              </a:path>
            </a:pathLst>
          </a:custGeom>
          <a:blipFill>
            <a:blip r:embed="rId3"/>
            <a:stretch>
              <a:fillRect l="0" t="0" r="0" b="0"/>
            </a:stretch>
          </a:blipFill>
        </p:spPr>
      </p:sp>
      <p:grpSp>
        <p:nvGrpSpPr>
          <p:cNvPr name="Group 4" id="4"/>
          <p:cNvGrpSpPr/>
          <p:nvPr/>
        </p:nvGrpSpPr>
        <p:grpSpPr>
          <a:xfrm rot="0">
            <a:off x="895365" y="6514669"/>
            <a:ext cx="3296724" cy="3296724"/>
            <a:chOff x="0" y="0"/>
            <a:chExt cx="13716000" cy="13716000"/>
          </a:xfrm>
        </p:grpSpPr>
        <p:sp>
          <p:nvSpPr>
            <p:cNvPr name="Freeform 5" id="5"/>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0" t="0" r="0" b="-33333"/>
              </a:stretch>
            </a:blipFill>
          </p:spPr>
        </p:sp>
      </p:grpSp>
      <p:grpSp>
        <p:nvGrpSpPr>
          <p:cNvPr name="Group 6" id="6"/>
          <p:cNvGrpSpPr/>
          <p:nvPr/>
        </p:nvGrpSpPr>
        <p:grpSpPr>
          <a:xfrm rot="0">
            <a:off x="5020852" y="7227070"/>
            <a:ext cx="3174554" cy="3174554"/>
            <a:chOff x="0" y="0"/>
            <a:chExt cx="13716000" cy="13716000"/>
          </a:xfrm>
        </p:grpSpPr>
        <p:sp>
          <p:nvSpPr>
            <p:cNvPr name="Freeform 7" id="7"/>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14343" r="0" b="-63148"/>
              </a:stretch>
            </a:blipFill>
          </p:spPr>
        </p:sp>
      </p:grpSp>
      <p:grpSp>
        <p:nvGrpSpPr>
          <p:cNvPr name="Group 8" id="8"/>
          <p:cNvGrpSpPr/>
          <p:nvPr/>
        </p:nvGrpSpPr>
        <p:grpSpPr>
          <a:xfrm rot="0">
            <a:off x="3523840" y="4239837"/>
            <a:ext cx="3149375" cy="3149375"/>
            <a:chOff x="0" y="0"/>
            <a:chExt cx="13716000" cy="13716000"/>
          </a:xfrm>
        </p:grpSpPr>
        <p:sp>
          <p:nvSpPr>
            <p:cNvPr name="Freeform 9" id="9"/>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0" t="-16666" r="0" b="-16666"/>
              </a:stretch>
            </a:blipFill>
          </p:spPr>
        </p:sp>
      </p:grpSp>
      <p:sp>
        <p:nvSpPr>
          <p:cNvPr name="TextBox 10" id="10"/>
          <p:cNvSpPr txBox="true"/>
          <p:nvPr/>
        </p:nvSpPr>
        <p:spPr>
          <a:xfrm rot="0">
            <a:off x="3518550" y="8925568"/>
            <a:ext cx="18288000" cy="885825"/>
          </a:xfrm>
          <a:prstGeom prst="rect">
            <a:avLst/>
          </a:prstGeom>
        </p:spPr>
        <p:txBody>
          <a:bodyPr anchor="t" rtlCol="false" tIns="0" lIns="0" bIns="0" rIns="0">
            <a:spAutoFit/>
          </a:bodyPr>
          <a:lstStyle/>
          <a:p>
            <a:pPr algn="ctr">
              <a:lnSpc>
                <a:spcPts val="6299"/>
              </a:lnSpc>
              <a:spcBef>
                <a:spcPct val="0"/>
              </a:spcBef>
            </a:pPr>
          </a:p>
        </p:txBody>
      </p:sp>
      <p:sp>
        <p:nvSpPr>
          <p:cNvPr name="TextBox 11" id="11"/>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12" id="12"/>
          <p:cNvSpPr txBox="true"/>
          <p:nvPr/>
        </p:nvSpPr>
        <p:spPr>
          <a:xfrm rot="0">
            <a:off x="8195406" y="1975877"/>
            <a:ext cx="10960015" cy="7582046"/>
          </a:xfrm>
          <a:prstGeom prst="rect">
            <a:avLst/>
          </a:prstGeom>
        </p:spPr>
        <p:txBody>
          <a:bodyPr anchor="t" rtlCol="false" tIns="0" lIns="0" bIns="0" rIns="0">
            <a:spAutoFit/>
          </a:bodyPr>
          <a:lstStyle/>
          <a:p>
            <a:pPr marL="738221" indent="-369110" lvl="1">
              <a:lnSpc>
                <a:spcPts val="4786"/>
              </a:lnSpc>
              <a:buFont typeface="Arial"/>
              <a:buChar char="•"/>
            </a:pPr>
            <a:r>
              <a:rPr lang="en-US" sz="3419">
                <a:solidFill>
                  <a:srgbClr val="487F66"/>
                </a:solidFill>
                <a:latin typeface="Maharlika"/>
              </a:rPr>
              <a:t>Early Pregnancy Screening</a:t>
            </a:r>
          </a:p>
          <a:p>
            <a:pPr>
              <a:lnSpc>
                <a:spcPts val="4646"/>
              </a:lnSpc>
            </a:pPr>
            <a:r>
              <a:rPr lang="en-US" sz="3319">
                <a:solidFill>
                  <a:srgbClr val="000000"/>
                </a:solidFill>
                <a:latin typeface="Maharlika"/>
              </a:rPr>
              <a:t>     </a:t>
            </a:r>
            <a:r>
              <a:rPr lang="en-US" sz="3319">
                <a:solidFill>
                  <a:srgbClr val="000000"/>
                </a:solidFill>
                <a:latin typeface="Maharlika"/>
              </a:rPr>
              <a:t>  Advocacy and Options Counseling</a:t>
            </a:r>
          </a:p>
          <a:p>
            <a:pPr>
              <a:lnSpc>
                <a:spcPts val="4646"/>
              </a:lnSpc>
            </a:pPr>
            <a:r>
              <a:rPr lang="en-US" sz="3319">
                <a:solidFill>
                  <a:srgbClr val="000000"/>
                </a:solidFill>
                <a:latin typeface="Maharlika"/>
              </a:rPr>
              <a:t>       </a:t>
            </a:r>
            <a:r>
              <a:rPr lang="en-US" sz="3319">
                <a:solidFill>
                  <a:srgbClr val="000000"/>
                </a:solidFill>
                <a:latin typeface="Maharlika"/>
              </a:rPr>
              <a:t>Pregnancy Test</a:t>
            </a:r>
          </a:p>
          <a:p>
            <a:pPr>
              <a:lnSpc>
                <a:spcPts val="4646"/>
              </a:lnSpc>
            </a:pPr>
            <a:r>
              <a:rPr lang="en-US" sz="3319">
                <a:solidFill>
                  <a:srgbClr val="000000"/>
                </a:solidFill>
                <a:latin typeface="Maharlika"/>
              </a:rPr>
              <a:t>       </a:t>
            </a:r>
            <a:r>
              <a:rPr lang="en-US" sz="3319">
                <a:solidFill>
                  <a:srgbClr val="000000"/>
                </a:solidFill>
                <a:latin typeface="Maharlika"/>
              </a:rPr>
              <a:t>Limited Ultrasound</a:t>
            </a:r>
          </a:p>
          <a:p>
            <a:pPr>
              <a:lnSpc>
                <a:spcPts val="4646"/>
              </a:lnSpc>
            </a:pPr>
            <a:r>
              <a:rPr lang="en-US" sz="3319">
                <a:solidFill>
                  <a:srgbClr val="000000"/>
                </a:solidFill>
                <a:latin typeface="Maharlika"/>
              </a:rPr>
              <a:t>       </a:t>
            </a:r>
            <a:r>
              <a:rPr lang="en-US" sz="3319">
                <a:solidFill>
                  <a:srgbClr val="000000"/>
                </a:solidFill>
                <a:latin typeface="Maharlika"/>
              </a:rPr>
              <a:t>Medical Consultation</a:t>
            </a:r>
          </a:p>
          <a:p>
            <a:pPr>
              <a:lnSpc>
                <a:spcPts val="4646"/>
              </a:lnSpc>
            </a:pPr>
          </a:p>
          <a:p>
            <a:pPr marL="716630" indent="-358315" lvl="1">
              <a:lnSpc>
                <a:spcPts val="4646"/>
              </a:lnSpc>
              <a:buFont typeface="Arial"/>
              <a:buChar char="•"/>
            </a:pPr>
            <a:r>
              <a:rPr lang="en-US" sz="3319">
                <a:solidFill>
                  <a:srgbClr val="487F66"/>
                </a:solidFill>
                <a:latin typeface="Maharlika"/>
              </a:rPr>
              <a:t>Abortion Pill Reversal Services</a:t>
            </a:r>
          </a:p>
          <a:p>
            <a:pPr>
              <a:lnSpc>
                <a:spcPts val="4646"/>
              </a:lnSpc>
            </a:pPr>
          </a:p>
          <a:p>
            <a:pPr marL="716630" indent="-358315" lvl="1">
              <a:lnSpc>
                <a:spcPts val="4646"/>
              </a:lnSpc>
              <a:buFont typeface="Arial"/>
              <a:buChar char="•"/>
            </a:pPr>
            <a:r>
              <a:rPr lang="en-US" sz="3319">
                <a:solidFill>
                  <a:srgbClr val="487F66"/>
                </a:solidFill>
                <a:latin typeface="Maharlika"/>
              </a:rPr>
              <a:t>Limited STI Testing/Treatment</a:t>
            </a:r>
          </a:p>
          <a:p>
            <a:pPr>
              <a:lnSpc>
                <a:spcPts val="4646"/>
              </a:lnSpc>
            </a:pPr>
            <a:r>
              <a:rPr lang="en-US" sz="3319">
                <a:solidFill>
                  <a:srgbClr val="000000"/>
                </a:solidFill>
                <a:latin typeface="Maharlika"/>
              </a:rPr>
              <a:t>        </a:t>
            </a:r>
            <a:r>
              <a:rPr lang="en-US" sz="3319">
                <a:solidFill>
                  <a:srgbClr val="000000"/>
                </a:solidFill>
                <a:latin typeface="Maharlika"/>
              </a:rPr>
              <a:t>Chlamydia</a:t>
            </a:r>
          </a:p>
          <a:p>
            <a:pPr>
              <a:lnSpc>
                <a:spcPts val="4646"/>
              </a:lnSpc>
            </a:pPr>
            <a:r>
              <a:rPr lang="en-US" sz="3319">
                <a:solidFill>
                  <a:srgbClr val="000000"/>
                </a:solidFill>
                <a:latin typeface="Maharlika"/>
              </a:rPr>
              <a:t>        </a:t>
            </a:r>
            <a:r>
              <a:rPr lang="en-US" sz="3319">
                <a:solidFill>
                  <a:srgbClr val="000000"/>
                </a:solidFill>
                <a:latin typeface="Maharlika"/>
              </a:rPr>
              <a:t>Gonorrhea </a:t>
            </a:r>
          </a:p>
          <a:p>
            <a:pPr marL="716630" indent="-358315" lvl="1">
              <a:lnSpc>
                <a:spcPts val="4646"/>
              </a:lnSpc>
              <a:buFont typeface="Arial"/>
              <a:buChar char="•"/>
            </a:pPr>
            <a:r>
              <a:rPr lang="en-US" sz="3319">
                <a:solidFill>
                  <a:srgbClr val="487F66"/>
                </a:solidFill>
                <a:latin typeface="Maharlika"/>
              </a:rPr>
              <a:t>Telehealth- online appointments</a:t>
            </a:r>
          </a:p>
          <a:p>
            <a:pPr algn="ctr">
              <a:lnSpc>
                <a:spcPts val="4646"/>
              </a:lnSpc>
              <a:spcBef>
                <a:spcPct val="0"/>
              </a:spcBef>
            </a:pPr>
          </a:p>
        </p:txBody>
      </p:sp>
      <p:sp>
        <p:nvSpPr>
          <p:cNvPr name="TextBox 13" id="13"/>
          <p:cNvSpPr txBox="true"/>
          <p:nvPr/>
        </p:nvSpPr>
        <p:spPr>
          <a:xfrm rot="0">
            <a:off x="-198174" y="2824845"/>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Medical Services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8332" y="-4360816"/>
            <a:ext cx="18288000" cy="17145000"/>
          </a:xfrm>
          <a:custGeom>
            <a:avLst/>
            <a:gdLst/>
            <a:ahLst/>
            <a:cxnLst/>
            <a:rect r="r" b="b" t="t" l="l"/>
            <a:pathLst>
              <a:path h="17145000" w="18288000">
                <a:moveTo>
                  <a:pt x="0" y="0"/>
                </a:moveTo>
                <a:lnTo>
                  <a:pt x="18288000" y="0"/>
                </a:lnTo>
                <a:lnTo>
                  <a:pt x="18288000" y="17145000"/>
                </a:lnTo>
                <a:lnTo>
                  <a:pt x="0" y="17145000"/>
                </a:lnTo>
                <a:lnTo>
                  <a:pt x="0" y="0"/>
                </a:lnTo>
                <a:close/>
              </a:path>
            </a:pathLst>
          </a:custGeom>
          <a:blipFill>
            <a:blip r:embed="rId2"/>
            <a:stretch>
              <a:fillRect l="0" t="0" r="0" b="0"/>
            </a:stretch>
          </a:blipFill>
          <a:ln cap="sq">
            <a:noFill/>
            <a:prstDash val="solid"/>
            <a:miter/>
          </a:ln>
        </p:spPr>
      </p:sp>
      <p:sp>
        <p:nvSpPr>
          <p:cNvPr name="Freeform 3" id="3"/>
          <p:cNvSpPr/>
          <p:nvPr/>
        </p:nvSpPr>
        <p:spPr>
          <a:xfrm flipH="false" flipV="false" rot="0">
            <a:off x="-146866" y="75083"/>
            <a:ext cx="8677909" cy="2892636"/>
          </a:xfrm>
          <a:custGeom>
            <a:avLst/>
            <a:gdLst/>
            <a:ahLst/>
            <a:cxnLst/>
            <a:rect r="r" b="b" t="t" l="l"/>
            <a:pathLst>
              <a:path h="2892636" w="8677909">
                <a:moveTo>
                  <a:pt x="0" y="0"/>
                </a:moveTo>
                <a:lnTo>
                  <a:pt x="8677909" y="0"/>
                </a:lnTo>
                <a:lnTo>
                  <a:pt x="8677909" y="2892637"/>
                </a:lnTo>
                <a:lnTo>
                  <a:pt x="0" y="2892637"/>
                </a:lnTo>
                <a:lnTo>
                  <a:pt x="0" y="0"/>
                </a:lnTo>
                <a:close/>
              </a:path>
            </a:pathLst>
          </a:custGeom>
          <a:blipFill>
            <a:blip r:embed="rId3"/>
            <a:stretch>
              <a:fillRect l="0" t="0" r="0" b="0"/>
            </a:stretch>
          </a:blipFill>
        </p:spPr>
      </p:sp>
      <p:grpSp>
        <p:nvGrpSpPr>
          <p:cNvPr name="Group 4" id="4"/>
          <p:cNvGrpSpPr/>
          <p:nvPr/>
        </p:nvGrpSpPr>
        <p:grpSpPr>
          <a:xfrm rot="0">
            <a:off x="1028700" y="6586732"/>
            <a:ext cx="3296724" cy="3296724"/>
            <a:chOff x="0" y="0"/>
            <a:chExt cx="13716000" cy="13716000"/>
          </a:xfrm>
        </p:grpSpPr>
        <p:sp>
          <p:nvSpPr>
            <p:cNvPr name="Freeform 5" id="5"/>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0" t="-16703" r="0" b="-16703"/>
              </a:stretch>
            </a:blipFill>
          </p:spPr>
        </p:sp>
      </p:grpSp>
      <p:grpSp>
        <p:nvGrpSpPr>
          <p:cNvPr name="Group 6" id="6"/>
          <p:cNvGrpSpPr/>
          <p:nvPr/>
        </p:nvGrpSpPr>
        <p:grpSpPr>
          <a:xfrm rot="0">
            <a:off x="5020852" y="7227070"/>
            <a:ext cx="3174554" cy="3174554"/>
            <a:chOff x="0" y="0"/>
            <a:chExt cx="13716000" cy="13716000"/>
          </a:xfrm>
        </p:grpSpPr>
        <p:sp>
          <p:nvSpPr>
            <p:cNvPr name="Freeform 7" id="7"/>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13649" r="0" b="-36350"/>
              </a:stretch>
            </a:blipFill>
          </p:spPr>
        </p:sp>
      </p:grpSp>
      <p:grpSp>
        <p:nvGrpSpPr>
          <p:cNvPr name="Group 8" id="8"/>
          <p:cNvGrpSpPr/>
          <p:nvPr/>
        </p:nvGrpSpPr>
        <p:grpSpPr>
          <a:xfrm rot="0">
            <a:off x="3458754" y="4211684"/>
            <a:ext cx="3149375" cy="3149375"/>
            <a:chOff x="0" y="0"/>
            <a:chExt cx="13716000" cy="13716000"/>
          </a:xfrm>
        </p:grpSpPr>
        <p:sp>
          <p:nvSpPr>
            <p:cNvPr name="Freeform 9" id="9"/>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0" t="-10983" r="0" b="-22424"/>
              </a:stretch>
            </a:blipFill>
          </p:spPr>
        </p:sp>
      </p:grpSp>
      <p:sp>
        <p:nvSpPr>
          <p:cNvPr name="Freeform 10" id="10"/>
          <p:cNvSpPr/>
          <p:nvPr/>
        </p:nvSpPr>
        <p:spPr>
          <a:xfrm flipH="false" flipV="false" rot="0">
            <a:off x="11997558" y="7912200"/>
            <a:ext cx="3576622" cy="2238593"/>
          </a:xfrm>
          <a:custGeom>
            <a:avLst/>
            <a:gdLst/>
            <a:ahLst/>
            <a:cxnLst/>
            <a:rect r="r" b="b" t="t" l="l"/>
            <a:pathLst>
              <a:path h="2238593" w="3576622">
                <a:moveTo>
                  <a:pt x="0" y="0"/>
                </a:moveTo>
                <a:lnTo>
                  <a:pt x="3576621" y="0"/>
                </a:lnTo>
                <a:lnTo>
                  <a:pt x="3576621" y="2238593"/>
                </a:lnTo>
                <a:lnTo>
                  <a:pt x="0" y="2238593"/>
                </a:lnTo>
                <a:lnTo>
                  <a:pt x="0" y="0"/>
                </a:lnTo>
                <a:close/>
              </a:path>
            </a:pathLst>
          </a:custGeom>
          <a:blipFill>
            <a:blip r:embed="rId7"/>
            <a:stretch>
              <a:fillRect l="0" t="0" r="0" b="0"/>
            </a:stretch>
          </a:blipFill>
        </p:spPr>
      </p:sp>
      <p:sp>
        <p:nvSpPr>
          <p:cNvPr name="TextBox 11" id="11"/>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12" id="12"/>
          <p:cNvSpPr txBox="true"/>
          <p:nvPr/>
        </p:nvSpPr>
        <p:spPr>
          <a:xfrm rot="0">
            <a:off x="8195406" y="1975877"/>
            <a:ext cx="11896836" cy="6591446"/>
          </a:xfrm>
          <a:prstGeom prst="rect">
            <a:avLst/>
          </a:prstGeom>
        </p:spPr>
        <p:txBody>
          <a:bodyPr anchor="t" rtlCol="false" tIns="0" lIns="0" bIns="0" rIns="0">
            <a:spAutoFit/>
          </a:bodyPr>
          <a:lstStyle/>
          <a:p>
            <a:pPr marL="738221" indent="-369110" lvl="1">
              <a:lnSpc>
                <a:spcPts val="4786"/>
              </a:lnSpc>
              <a:buFont typeface="Arial"/>
              <a:buChar char="•"/>
            </a:pPr>
            <a:r>
              <a:rPr lang="en-US" sz="3419">
                <a:solidFill>
                  <a:srgbClr val="487F66"/>
                </a:solidFill>
                <a:latin typeface="Maharlika"/>
              </a:rPr>
              <a:t>Education and Resources</a:t>
            </a:r>
          </a:p>
          <a:p>
            <a:pPr>
              <a:lnSpc>
                <a:spcPts val="4786"/>
              </a:lnSpc>
            </a:pPr>
            <a:r>
              <a:rPr lang="en-US" sz="3419">
                <a:solidFill>
                  <a:srgbClr val="487F66"/>
                </a:solidFill>
                <a:latin typeface="Maharlika"/>
              </a:rPr>
              <a:t>        </a:t>
            </a:r>
            <a:r>
              <a:rPr lang="en-US" sz="3419">
                <a:solidFill>
                  <a:srgbClr val="000000"/>
                </a:solidFill>
                <a:latin typeface="Maharlika"/>
              </a:rPr>
              <a:t>  </a:t>
            </a:r>
            <a:r>
              <a:rPr lang="en-US" sz="3419">
                <a:solidFill>
                  <a:srgbClr val="000000"/>
                </a:solidFill>
                <a:latin typeface="Maharlika"/>
              </a:rPr>
              <a:t>Healthy Relations /</a:t>
            </a:r>
          </a:p>
          <a:p>
            <a:pPr>
              <a:lnSpc>
                <a:spcPts val="4786"/>
              </a:lnSpc>
            </a:pPr>
            <a:r>
              <a:rPr lang="en-US" sz="3419">
                <a:solidFill>
                  <a:srgbClr val="000000"/>
                </a:solidFill>
                <a:latin typeface="Maharlika"/>
              </a:rPr>
              <a:t>           </a:t>
            </a:r>
            <a:r>
              <a:rPr lang="en-US" sz="3419">
                <a:solidFill>
                  <a:srgbClr val="000000"/>
                </a:solidFill>
                <a:latin typeface="Maharlika"/>
              </a:rPr>
              <a:t>Sexual Risk Avoidance  </a:t>
            </a:r>
            <a:r>
              <a:rPr lang="en-US" sz="3419">
                <a:solidFill>
                  <a:srgbClr val="487F66"/>
                </a:solidFill>
                <a:latin typeface="Maharlika"/>
              </a:rPr>
              <a:t> </a:t>
            </a:r>
          </a:p>
          <a:p>
            <a:pPr marL="738221" indent="-369110" lvl="1">
              <a:lnSpc>
                <a:spcPts val="4786"/>
              </a:lnSpc>
              <a:buFont typeface="Arial"/>
              <a:buChar char="•"/>
            </a:pPr>
            <a:r>
              <a:rPr lang="en-US" sz="3419">
                <a:solidFill>
                  <a:srgbClr val="487F66"/>
                </a:solidFill>
                <a:latin typeface="Maharlika"/>
              </a:rPr>
              <a:t>Birth Control Education</a:t>
            </a:r>
          </a:p>
          <a:p>
            <a:pPr marL="738221" indent="-369110" lvl="1">
              <a:lnSpc>
                <a:spcPts val="4786"/>
              </a:lnSpc>
              <a:buFont typeface="Arial"/>
              <a:buChar char="•"/>
            </a:pPr>
            <a:r>
              <a:rPr lang="en-US" sz="3419">
                <a:solidFill>
                  <a:srgbClr val="487F66"/>
                </a:solidFill>
                <a:latin typeface="Maharlika"/>
              </a:rPr>
              <a:t>Spiritual Formation</a:t>
            </a:r>
          </a:p>
          <a:p>
            <a:pPr marL="738221" indent="-369110" lvl="1">
              <a:lnSpc>
                <a:spcPts val="4786"/>
              </a:lnSpc>
              <a:buFont typeface="Arial"/>
              <a:buChar char="•"/>
            </a:pPr>
            <a:r>
              <a:rPr lang="en-US" sz="3419">
                <a:solidFill>
                  <a:srgbClr val="487F66"/>
                </a:solidFill>
                <a:latin typeface="Maharlika"/>
              </a:rPr>
              <a:t>Post Abortive/Pregnancy Loss Counseling</a:t>
            </a:r>
          </a:p>
          <a:p>
            <a:pPr marL="738221" indent="-369110" lvl="1">
              <a:lnSpc>
                <a:spcPts val="4786"/>
              </a:lnSpc>
              <a:buFont typeface="Arial"/>
              <a:buChar char="•"/>
            </a:pPr>
            <a:r>
              <a:rPr lang="en-US" sz="3419">
                <a:solidFill>
                  <a:srgbClr val="487F66"/>
                </a:solidFill>
                <a:latin typeface="Maharlika"/>
              </a:rPr>
              <a:t>Resource Assessment/Referral</a:t>
            </a:r>
          </a:p>
          <a:p>
            <a:pPr marL="738221" indent="-369110" lvl="1">
              <a:lnSpc>
                <a:spcPts val="4786"/>
              </a:lnSpc>
              <a:buFont typeface="Arial"/>
              <a:buChar char="•"/>
            </a:pPr>
            <a:r>
              <a:rPr lang="en-US" sz="3419">
                <a:solidFill>
                  <a:srgbClr val="487F66"/>
                </a:solidFill>
                <a:latin typeface="Maharlika"/>
              </a:rPr>
              <a:t>New Male Mentoring Program</a:t>
            </a:r>
          </a:p>
          <a:p>
            <a:pPr marL="738221" indent="-369110" lvl="1">
              <a:lnSpc>
                <a:spcPts val="4786"/>
              </a:lnSpc>
              <a:buFont typeface="Arial"/>
              <a:buChar char="•"/>
            </a:pPr>
            <a:r>
              <a:rPr lang="en-US" sz="3419">
                <a:solidFill>
                  <a:srgbClr val="487F66"/>
                </a:solidFill>
                <a:latin typeface="Maharlika"/>
              </a:rPr>
              <a:t>Earn While You Learn</a:t>
            </a:r>
          </a:p>
          <a:p>
            <a:pPr marL="738221" indent="-369110" lvl="1">
              <a:lnSpc>
                <a:spcPts val="4786"/>
              </a:lnSpc>
              <a:buFont typeface="Arial"/>
              <a:buChar char="•"/>
            </a:pPr>
            <a:r>
              <a:rPr lang="en-US" sz="3419">
                <a:solidFill>
                  <a:srgbClr val="487F66"/>
                </a:solidFill>
                <a:latin typeface="Maharlika"/>
              </a:rPr>
              <a:t>Post Abortion Counseling</a:t>
            </a:r>
          </a:p>
          <a:p>
            <a:pPr algn="ctr">
              <a:lnSpc>
                <a:spcPts val="4646"/>
              </a:lnSpc>
              <a:spcBef>
                <a:spcPct val="0"/>
              </a:spcBef>
            </a:pPr>
          </a:p>
        </p:txBody>
      </p:sp>
      <p:sp>
        <p:nvSpPr>
          <p:cNvPr name="TextBox 13" id="13"/>
          <p:cNvSpPr txBox="true"/>
          <p:nvPr/>
        </p:nvSpPr>
        <p:spPr>
          <a:xfrm rot="0">
            <a:off x="-198174" y="2824845"/>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ResourceServices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688206" y="2425484"/>
            <a:ext cx="3086100" cy="3554511"/>
            <a:chOff x="0" y="0"/>
            <a:chExt cx="812800" cy="936167"/>
          </a:xfrm>
        </p:grpSpPr>
        <p:sp>
          <p:nvSpPr>
            <p:cNvPr name="Freeform 3" id="3"/>
            <p:cNvSpPr/>
            <p:nvPr/>
          </p:nvSpPr>
          <p:spPr>
            <a:xfrm flipH="false" flipV="false" rot="0">
              <a:off x="0" y="0"/>
              <a:ext cx="812800" cy="936167"/>
            </a:xfrm>
            <a:custGeom>
              <a:avLst/>
              <a:gdLst/>
              <a:ahLst/>
              <a:cxnLst/>
              <a:rect r="r" b="b" t="t" l="l"/>
              <a:pathLst>
                <a:path h="936167" w="812800">
                  <a:moveTo>
                    <a:pt x="127941" y="0"/>
                  </a:moveTo>
                  <a:lnTo>
                    <a:pt x="684859" y="0"/>
                  </a:lnTo>
                  <a:cubicBezTo>
                    <a:pt x="718791" y="0"/>
                    <a:pt x="751333" y="13479"/>
                    <a:pt x="775327" y="37473"/>
                  </a:cubicBezTo>
                  <a:cubicBezTo>
                    <a:pt x="799321" y="61467"/>
                    <a:pt x="812800" y="94009"/>
                    <a:pt x="812800" y="127941"/>
                  </a:cubicBezTo>
                  <a:lnTo>
                    <a:pt x="812800" y="808227"/>
                  </a:lnTo>
                  <a:cubicBezTo>
                    <a:pt x="812800" y="842159"/>
                    <a:pt x="799321" y="874701"/>
                    <a:pt x="775327" y="898694"/>
                  </a:cubicBezTo>
                  <a:cubicBezTo>
                    <a:pt x="751333" y="922688"/>
                    <a:pt x="718791" y="936167"/>
                    <a:pt x="684859" y="936167"/>
                  </a:cubicBezTo>
                  <a:lnTo>
                    <a:pt x="127941" y="936167"/>
                  </a:lnTo>
                  <a:cubicBezTo>
                    <a:pt x="94009" y="936167"/>
                    <a:pt x="61467" y="922688"/>
                    <a:pt x="37473" y="898694"/>
                  </a:cubicBezTo>
                  <a:cubicBezTo>
                    <a:pt x="13479" y="874701"/>
                    <a:pt x="0" y="842159"/>
                    <a:pt x="0" y="808227"/>
                  </a:cubicBezTo>
                  <a:lnTo>
                    <a:pt x="0" y="127941"/>
                  </a:lnTo>
                  <a:cubicBezTo>
                    <a:pt x="0" y="94009"/>
                    <a:pt x="13479" y="61467"/>
                    <a:pt x="37473" y="37473"/>
                  </a:cubicBezTo>
                  <a:cubicBezTo>
                    <a:pt x="61467" y="13479"/>
                    <a:pt x="94009" y="0"/>
                    <a:pt x="127941" y="0"/>
                  </a:cubicBezTo>
                  <a:close/>
                </a:path>
              </a:pathLst>
            </a:custGeom>
            <a:solidFill>
              <a:srgbClr val="F7DFD2"/>
            </a:solidFill>
          </p:spPr>
        </p:sp>
        <p:sp>
          <p:nvSpPr>
            <p:cNvPr name="TextBox 4" id="4"/>
            <p:cNvSpPr txBox="true"/>
            <p:nvPr/>
          </p:nvSpPr>
          <p:spPr>
            <a:xfrm>
              <a:off x="0" y="-57150"/>
              <a:ext cx="812800" cy="993317"/>
            </a:xfrm>
            <a:prstGeom prst="rect">
              <a:avLst/>
            </a:prstGeom>
          </p:spPr>
          <p:txBody>
            <a:bodyPr anchor="ctr" rtlCol="false" tIns="50800" lIns="50800" bIns="50800" rIns="50800"/>
            <a:lstStyle/>
            <a:p>
              <a:pPr algn="ctr">
                <a:lnSpc>
                  <a:spcPts val="2790"/>
                </a:lnSpc>
              </a:pPr>
            </a:p>
          </p:txBody>
        </p:sp>
      </p:grpSp>
      <p:sp>
        <p:nvSpPr>
          <p:cNvPr name="Freeform 5" id="5"/>
          <p:cNvSpPr/>
          <p:nvPr/>
        </p:nvSpPr>
        <p:spPr>
          <a:xfrm flipH="false" flipV="false" rot="0">
            <a:off x="0" y="-2877039"/>
            <a:ext cx="18504190" cy="17145000"/>
          </a:xfrm>
          <a:custGeom>
            <a:avLst/>
            <a:gdLst/>
            <a:ahLst/>
            <a:cxnLst/>
            <a:rect r="r" b="b" t="t" l="l"/>
            <a:pathLst>
              <a:path h="17145000" w="18504190">
                <a:moveTo>
                  <a:pt x="0" y="0"/>
                </a:moveTo>
                <a:lnTo>
                  <a:pt x="18504190" y="0"/>
                </a:lnTo>
                <a:lnTo>
                  <a:pt x="18504190" y="17145000"/>
                </a:lnTo>
                <a:lnTo>
                  <a:pt x="0" y="17145000"/>
                </a:lnTo>
                <a:lnTo>
                  <a:pt x="0" y="0"/>
                </a:lnTo>
                <a:close/>
              </a:path>
            </a:pathLst>
          </a:custGeom>
          <a:blipFill>
            <a:blip r:embed="rId2"/>
            <a:stretch>
              <a:fillRect l="0" t="-591" r="0" b="-591"/>
            </a:stretch>
          </a:blipFill>
          <a:ln cap="sq">
            <a:noFill/>
            <a:prstDash val="solid"/>
            <a:miter/>
          </a:ln>
        </p:spPr>
      </p:sp>
      <p:sp>
        <p:nvSpPr>
          <p:cNvPr name="Freeform 6" id="6"/>
          <p:cNvSpPr/>
          <p:nvPr/>
        </p:nvSpPr>
        <p:spPr>
          <a:xfrm flipH="false" flipV="false" rot="0">
            <a:off x="-13531" y="-81129"/>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grpSp>
        <p:nvGrpSpPr>
          <p:cNvPr name="Group 7" id="7"/>
          <p:cNvGrpSpPr/>
          <p:nvPr/>
        </p:nvGrpSpPr>
        <p:grpSpPr>
          <a:xfrm rot="0">
            <a:off x="1261746" y="6854069"/>
            <a:ext cx="3296724" cy="3296724"/>
            <a:chOff x="0" y="0"/>
            <a:chExt cx="13716000" cy="13716000"/>
          </a:xfrm>
        </p:grpSpPr>
        <p:sp>
          <p:nvSpPr>
            <p:cNvPr name="Freeform 8" id="8"/>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4"/>
              <a:stretch>
                <a:fillRect l="0" t="-16703" r="0" b="-16703"/>
              </a:stretch>
            </a:blipFill>
          </p:spPr>
        </p:sp>
      </p:grpSp>
      <p:grpSp>
        <p:nvGrpSpPr>
          <p:cNvPr name="Group 9" id="9"/>
          <p:cNvGrpSpPr/>
          <p:nvPr/>
        </p:nvGrpSpPr>
        <p:grpSpPr>
          <a:xfrm rot="0">
            <a:off x="3981285" y="3822825"/>
            <a:ext cx="3174554" cy="3174554"/>
            <a:chOff x="0" y="0"/>
            <a:chExt cx="13716000" cy="13716000"/>
          </a:xfrm>
        </p:grpSpPr>
        <p:sp>
          <p:nvSpPr>
            <p:cNvPr name="Freeform 10" id="10"/>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5"/>
              <a:stretch>
                <a:fillRect l="0" t="-5567" r="0" b="-27713"/>
              </a:stretch>
            </a:blipFill>
          </p:spPr>
        </p:sp>
      </p:grpSp>
      <p:grpSp>
        <p:nvGrpSpPr>
          <p:cNvPr name="Group 11" id="11"/>
          <p:cNvGrpSpPr/>
          <p:nvPr/>
        </p:nvGrpSpPr>
        <p:grpSpPr>
          <a:xfrm rot="0">
            <a:off x="348545" y="3822825"/>
            <a:ext cx="3149375" cy="3149375"/>
            <a:chOff x="0" y="0"/>
            <a:chExt cx="13716000" cy="13716000"/>
          </a:xfrm>
        </p:grpSpPr>
        <p:sp>
          <p:nvSpPr>
            <p:cNvPr name="Freeform 12" id="12"/>
            <p:cNvSpPr/>
            <p:nvPr/>
          </p:nvSpPr>
          <p:spPr>
            <a:xfrm flipH="false" flipV="false" rot="0">
              <a:off x="0" y="0"/>
              <a:ext cx="13716000" cy="13716000"/>
            </a:xfrm>
            <a:custGeom>
              <a:avLst/>
              <a:gdLst/>
              <a:ahLst/>
              <a:cxnLst/>
              <a:rect r="r" b="b" t="t" l="l"/>
              <a:pathLst>
                <a:path h="13716000" w="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25000" t="0" r="-25000" b="0"/>
              </a:stretch>
            </a:blipFill>
          </p:spPr>
        </p:sp>
      </p:grpSp>
      <p:sp>
        <p:nvSpPr>
          <p:cNvPr name="Freeform 13" id="13"/>
          <p:cNvSpPr/>
          <p:nvPr/>
        </p:nvSpPr>
        <p:spPr>
          <a:xfrm flipH="false" flipV="false" rot="0">
            <a:off x="13682678" y="1273003"/>
            <a:ext cx="3576622" cy="2238593"/>
          </a:xfrm>
          <a:custGeom>
            <a:avLst/>
            <a:gdLst/>
            <a:ahLst/>
            <a:cxnLst/>
            <a:rect r="r" b="b" t="t" l="l"/>
            <a:pathLst>
              <a:path h="2238593" w="3576622">
                <a:moveTo>
                  <a:pt x="0" y="0"/>
                </a:moveTo>
                <a:lnTo>
                  <a:pt x="3576622" y="0"/>
                </a:lnTo>
                <a:lnTo>
                  <a:pt x="3576622" y="2238593"/>
                </a:lnTo>
                <a:lnTo>
                  <a:pt x="0" y="2238593"/>
                </a:lnTo>
                <a:lnTo>
                  <a:pt x="0" y="0"/>
                </a:lnTo>
                <a:close/>
              </a:path>
            </a:pathLst>
          </a:custGeom>
          <a:blipFill>
            <a:blip r:embed="rId7"/>
            <a:stretch>
              <a:fillRect l="0" t="0" r="0" b="0"/>
            </a:stretch>
          </a:blipFill>
        </p:spPr>
      </p:sp>
      <p:sp>
        <p:nvSpPr>
          <p:cNvPr name="TextBox 14" id="14"/>
          <p:cNvSpPr txBox="true"/>
          <p:nvPr/>
        </p:nvSpPr>
        <p:spPr>
          <a:xfrm rot="0">
            <a:off x="8816201" y="2330234"/>
            <a:ext cx="2958105" cy="4791221"/>
          </a:xfrm>
          <a:prstGeom prst="rect">
            <a:avLst/>
          </a:prstGeom>
        </p:spPr>
        <p:txBody>
          <a:bodyPr anchor="t" rtlCol="false" tIns="0" lIns="0" bIns="0" rIns="0">
            <a:spAutoFit/>
          </a:bodyPr>
          <a:lstStyle/>
          <a:p>
            <a:pPr>
              <a:lnSpc>
                <a:spcPts val="4786"/>
              </a:lnSpc>
            </a:pPr>
            <a:r>
              <a:rPr lang="en-US" sz="3419">
                <a:solidFill>
                  <a:srgbClr val="000000"/>
                </a:solidFill>
                <a:latin typeface="Maharlika Bold Italics"/>
              </a:rPr>
              <a:t>Average Age</a:t>
            </a:r>
          </a:p>
          <a:p>
            <a:pPr>
              <a:lnSpc>
                <a:spcPts val="4786"/>
              </a:lnSpc>
            </a:pPr>
            <a:r>
              <a:rPr lang="en-US" sz="3419">
                <a:solidFill>
                  <a:srgbClr val="000000"/>
                </a:solidFill>
                <a:latin typeface="Maharlika Bold Italics"/>
              </a:rPr>
              <a:t>15 – 19 19%</a:t>
            </a:r>
          </a:p>
          <a:p>
            <a:pPr>
              <a:lnSpc>
                <a:spcPts val="4786"/>
              </a:lnSpc>
            </a:pPr>
            <a:r>
              <a:rPr lang="en-US" sz="3419">
                <a:solidFill>
                  <a:srgbClr val="000000"/>
                </a:solidFill>
                <a:latin typeface="Maharlika Bold Italics"/>
              </a:rPr>
              <a:t>20 – 24 39%</a:t>
            </a:r>
          </a:p>
          <a:p>
            <a:pPr>
              <a:lnSpc>
                <a:spcPts val="4786"/>
              </a:lnSpc>
            </a:pPr>
            <a:r>
              <a:rPr lang="en-US" sz="3419">
                <a:solidFill>
                  <a:srgbClr val="000000"/>
                </a:solidFill>
                <a:latin typeface="Maharlika Bold Italics"/>
              </a:rPr>
              <a:t>25 – 29 23%</a:t>
            </a:r>
          </a:p>
          <a:p>
            <a:pPr>
              <a:lnSpc>
                <a:spcPts val="4786"/>
              </a:lnSpc>
            </a:pPr>
            <a:r>
              <a:rPr lang="en-US" sz="3419">
                <a:solidFill>
                  <a:srgbClr val="000000"/>
                </a:solidFill>
                <a:latin typeface="Maharlika Bold Italics"/>
              </a:rPr>
              <a:t>30 – 34 10%</a:t>
            </a:r>
          </a:p>
          <a:p>
            <a:pPr>
              <a:lnSpc>
                <a:spcPts val="4786"/>
              </a:lnSpc>
            </a:pPr>
            <a:r>
              <a:rPr lang="en-US" sz="3419">
                <a:solidFill>
                  <a:srgbClr val="000000"/>
                </a:solidFill>
                <a:latin typeface="Maharlika Bold Italics"/>
              </a:rPr>
              <a:t>&gt;35  9%</a:t>
            </a:r>
          </a:p>
          <a:p>
            <a:pPr>
              <a:lnSpc>
                <a:spcPts val="4786"/>
              </a:lnSpc>
            </a:pPr>
          </a:p>
          <a:p>
            <a:pPr algn="ctr">
              <a:lnSpc>
                <a:spcPts val="4646"/>
              </a:lnSpc>
              <a:spcBef>
                <a:spcPct val="0"/>
              </a:spcBef>
            </a:pPr>
          </a:p>
        </p:txBody>
      </p:sp>
      <p:grpSp>
        <p:nvGrpSpPr>
          <p:cNvPr name="Group 15" id="15"/>
          <p:cNvGrpSpPr/>
          <p:nvPr/>
        </p:nvGrpSpPr>
        <p:grpSpPr>
          <a:xfrm rot="0">
            <a:off x="11602024" y="5695461"/>
            <a:ext cx="4899344" cy="3912513"/>
            <a:chOff x="0" y="0"/>
            <a:chExt cx="1290362" cy="1030456"/>
          </a:xfrm>
        </p:grpSpPr>
        <p:sp>
          <p:nvSpPr>
            <p:cNvPr name="Freeform 16" id="16"/>
            <p:cNvSpPr/>
            <p:nvPr/>
          </p:nvSpPr>
          <p:spPr>
            <a:xfrm flipH="false" flipV="false" rot="0">
              <a:off x="0" y="0"/>
              <a:ext cx="1290362" cy="1030456"/>
            </a:xfrm>
            <a:custGeom>
              <a:avLst/>
              <a:gdLst/>
              <a:ahLst/>
              <a:cxnLst/>
              <a:rect r="r" b="b" t="t" l="l"/>
              <a:pathLst>
                <a:path h="1030456" w="1290362">
                  <a:moveTo>
                    <a:pt x="80590" y="0"/>
                  </a:moveTo>
                  <a:lnTo>
                    <a:pt x="1209772" y="0"/>
                  </a:lnTo>
                  <a:cubicBezTo>
                    <a:pt x="1254281" y="0"/>
                    <a:pt x="1290362" y="36081"/>
                    <a:pt x="1290362" y="80590"/>
                  </a:cubicBezTo>
                  <a:lnTo>
                    <a:pt x="1290362" y="949866"/>
                  </a:lnTo>
                  <a:cubicBezTo>
                    <a:pt x="1290362" y="971240"/>
                    <a:pt x="1281871" y="991738"/>
                    <a:pt x="1266758" y="1006852"/>
                  </a:cubicBezTo>
                  <a:cubicBezTo>
                    <a:pt x="1251644" y="1021965"/>
                    <a:pt x="1231146" y="1030456"/>
                    <a:pt x="1209772" y="1030456"/>
                  </a:cubicBezTo>
                  <a:lnTo>
                    <a:pt x="80590" y="1030456"/>
                  </a:lnTo>
                  <a:cubicBezTo>
                    <a:pt x="36081" y="1030456"/>
                    <a:pt x="0" y="994375"/>
                    <a:pt x="0" y="949866"/>
                  </a:cubicBezTo>
                  <a:lnTo>
                    <a:pt x="0" y="80590"/>
                  </a:lnTo>
                  <a:cubicBezTo>
                    <a:pt x="0" y="36081"/>
                    <a:pt x="36081" y="0"/>
                    <a:pt x="80590" y="0"/>
                  </a:cubicBezTo>
                  <a:close/>
                </a:path>
              </a:pathLst>
            </a:custGeom>
            <a:solidFill>
              <a:srgbClr val="F7DFD2"/>
            </a:solidFill>
          </p:spPr>
        </p:sp>
        <p:sp>
          <p:nvSpPr>
            <p:cNvPr name="TextBox 17" id="17"/>
            <p:cNvSpPr txBox="true"/>
            <p:nvPr/>
          </p:nvSpPr>
          <p:spPr>
            <a:xfrm>
              <a:off x="0" y="-57150"/>
              <a:ext cx="1290362" cy="1087606"/>
            </a:xfrm>
            <a:prstGeom prst="rect">
              <a:avLst/>
            </a:prstGeom>
          </p:spPr>
          <p:txBody>
            <a:bodyPr anchor="ctr" rtlCol="false" tIns="50800" lIns="50800" bIns="50800" rIns="50800"/>
            <a:lstStyle/>
            <a:p>
              <a:pPr algn="ctr">
                <a:lnSpc>
                  <a:spcPts val="2790"/>
                </a:lnSpc>
              </a:pPr>
            </a:p>
          </p:txBody>
        </p:sp>
      </p:grpSp>
      <p:grpSp>
        <p:nvGrpSpPr>
          <p:cNvPr name="Group 18" id="18"/>
          <p:cNvGrpSpPr/>
          <p:nvPr/>
        </p:nvGrpSpPr>
        <p:grpSpPr>
          <a:xfrm rot="0">
            <a:off x="7996145" y="6099409"/>
            <a:ext cx="2765571" cy="2765571"/>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0" t="-16703" r="0" b="-16703"/>
              </a:stretch>
            </a:blipFill>
          </p:spPr>
        </p:sp>
      </p:grpSp>
      <p:grpSp>
        <p:nvGrpSpPr>
          <p:cNvPr name="Group 20" id="20"/>
          <p:cNvGrpSpPr/>
          <p:nvPr/>
        </p:nvGrpSpPr>
        <p:grpSpPr>
          <a:xfrm rot="0">
            <a:off x="5230574" y="7249014"/>
            <a:ext cx="2765571" cy="2765571"/>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0" t="-16703" r="0" b="-16703"/>
              </a:stretch>
            </a:blipFill>
          </p:spPr>
        </p:sp>
      </p:grpSp>
      <p:sp>
        <p:nvSpPr>
          <p:cNvPr name="TextBox 22" id="22"/>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23" id="23"/>
          <p:cNvSpPr txBox="true"/>
          <p:nvPr/>
        </p:nvSpPr>
        <p:spPr>
          <a:xfrm rot="0">
            <a:off x="-13531" y="2801982"/>
            <a:ext cx="9144000"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Patients &amp; Clients</a:t>
            </a:r>
          </a:p>
        </p:txBody>
      </p:sp>
      <p:sp>
        <p:nvSpPr>
          <p:cNvPr name="TextBox 24" id="24"/>
          <p:cNvSpPr txBox="true"/>
          <p:nvPr/>
        </p:nvSpPr>
        <p:spPr>
          <a:xfrm rot="0">
            <a:off x="11774306" y="5799668"/>
            <a:ext cx="4899344" cy="3608850"/>
          </a:xfrm>
          <a:prstGeom prst="rect">
            <a:avLst/>
          </a:prstGeom>
        </p:spPr>
        <p:txBody>
          <a:bodyPr anchor="t" rtlCol="false" tIns="0" lIns="0" bIns="0" rIns="0">
            <a:spAutoFit/>
          </a:bodyPr>
          <a:lstStyle/>
          <a:p>
            <a:pPr>
              <a:lnSpc>
                <a:spcPts val="4786"/>
              </a:lnSpc>
              <a:spcBef>
                <a:spcPct val="0"/>
              </a:spcBef>
            </a:pPr>
            <a:r>
              <a:rPr lang="en-US" sz="3419">
                <a:solidFill>
                  <a:srgbClr val="000000"/>
                </a:solidFill>
                <a:latin typeface="Maharlika"/>
              </a:rPr>
              <a:t>Ethnicity</a:t>
            </a:r>
          </a:p>
          <a:p>
            <a:pPr>
              <a:lnSpc>
                <a:spcPts val="4786"/>
              </a:lnSpc>
              <a:spcBef>
                <a:spcPct val="0"/>
              </a:spcBef>
            </a:pPr>
            <a:r>
              <a:rPr lang="en-US" sz="3419">
                <a:solidFill>
                  <a:srgbClr val="000000"/>
                </a:solidFill>
                <a:latin typeface="Maharlika"/>
              </a:rPr>
              <a:t>Hispanic  38%</a:t>
            </a:r>
          </a:p>
          <a:p>
            <a:pPr>
              <a:lnSpc>
                <a:spcPts val="4786"/>
              </a:lnSpc>
              <a:spcBef>
                <a:spcPct val="0"/>
              </a:spcBef>
            </a:pPr>
            <a:r>
              <a:rPr lang="en-US" sz="3419">
                <a:solidFill>
                  <a:srgbClr val="000000"/>
                </a:solidFill>
                <a:latin typeface="Maharlika"/>
              </a:rPr>
              <a:t>African American 26%</a:t>
            </a:r>
          </a:p>
          <a:p>
            <a:pPr>
              <a:lnSpc>
                <a:spcPts val="4786"/>
              </a:lnSpc>
              <a:spcBef>
                <a:spcPct val="0"/>
              </a:spcBef>
            </a:pPr>
            <a:r>
              <a:rPr lang="en-US" sz="3419">
                <a:solidFill>
                  <a:srgbClr val="000000"/>
                </a:solidFill>
                <a:latin typeface="Maharlika"/>
              </a:rPr>
              <a:t>Caucasian  23%</a:t>
            </a:r>
          </a:p>
          <a:p>
            <a:pPr>
              <a:lnSpc>
                <a:spcPts val="4786"/>
              </a:lnSpc>
              <a:spcBef>
                <a:spcPct val="0"/>
              </a:spcBef>
            </a:pPr>
            <a:r>
              <a:rPr lang="en-US" sz="3419">
                <a:solidFill>
                  <a:srgbClr val="000000"/>
                </a:solidFill>
                <a:latin typeface="Maharlika"/>
              </a:rPr>
              <a:t>Asian     4%</a:t>
            </a:r>
          </a:p>
          <a:p>
            <a:pPr>
              <a:lnSpc>
                <a:spcPts val="4786"/>
              </a:lnSpc>
              <a:spcBef>
                <a:spcPct val="0"/>
              </a:spcBef>
            </a:pPr>
            <a:r>
              <a:rPr lang="en-US" sz="3419">
                <a:solidFill>
                  <a:srgbClr val="000000"/>
                </a:solidFill>
                <a:latin typeface="Maharlika"/>
              </a:rPr>
              <a:t>Other     9%</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877039"/>
            <a:ext cx="18504190" cy="17145000"/>
          </a:xfrm>
          <a:custGeom>
            <a:avLst/>
            <a:gdLst/>
            <a:ahLst/>
            <a:cxnLst/>
            <a:rect r="r" b="b" t="t" l="l"/>
            <a:pathLst>
              <a:path h="17145000" w="18504190">
                <a:moveTo>
                  <a:pt x="0" y="0"/>
                </a:moveTo>
                <a:lnTo>
                  <a:pt x="18504190" y="0"/>
                </a:lnTo>
                <a:lnTo>
                  <a:pt x="18504190" y="17145000"/>
                </a:lnTo>
                <a:lnTo>
                  <a:pt x="0" y="17145000"/>
                </a:lnTo>
                <a:lnTo>
                  <a:pt x="0" y="0"/>
                </a:lnTo>
                <a:close/>
              </a:path>
            </a:pathLst>
          </a:custGeom>
          <a:blipFill>
            <a:blip r:embed="rId2"/>
            <a:stretch>
              <a:fillRect l="0" t="-591" r="0" b="-591"/>
            </a:stretch>
          </a:blipFill>
          <a:ln cap="sq">
            <a:noFill/>
            <a:prstDash val="solid"/>
            <a:miter/>
          </a:ln>
        </p:spPr>
      </p:sp>
      <p:sp>
        <p:nvSpPr>
          <p:cNvPr name="Freeform 3" id="3"/>
          <p:cNvSpPr/>
          <p:nvPr/>
        </p:nvSpPr>
        <p:spPr>
          <a:xfrm flipH="false" flipV="false" rot="0">
            <a:off x="-13531" y="-81129"/>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grpSp>
        <p:nvGrpSpPr>
          <p:cNvPr name="Group 4" id="4"/>
          <p:cNvGrpSpPr/>
          <p:nvPr/>
        </p:nvGrpSpPr>
        <p:grpSpPr>
          <a:xfrm rot="0">
            <a:off x="9729695" y="4560441"/>
            <a:ext cx="3136392" cy="5590352"/>
            <a:chOff x="0" y="0"/>
            <a:chExt cx="826046" cy="1472356"/>
          </a:xfrm>
        </p:grpSpPr>
        <p:sp>
          <p:nvSpPr>
            <p:cNvPr name="Freeform 5" id="5"/>
            <p:cNvSpPr/>
            <p:nvPr/>
          </p:nvSpPr>
          <p:spPr>
            <a:xfrm flipH="false" flipV="false" rot="0">
              <a:off x="0" y="0"/>
              <a:ext cx="826046" cy="1472356"/>
            </a:xfrm>
            <a:custGeom>
              <a:avLst/>
              <a:gdLst/>
              <a:ahLst/>
              <a:cxnLst/>
              <a:rect r="r" b="b" t="t" l="l"/>
              <a:pathLst>
                <a:path h="1472356" w="826046">
                  <a:moveTo>
                    <a:pt x="125889" y="0"/>
                  </a:moveTo>
                  <a:lnTo>
                    <a:pt x="700156" y="0"/>
                  </a:lnTo>
                  <a:cubicBezTo>
                    <a:pt x="769683" y="0"/>
                    <a:pt x="826046" y="56363"/>
                    <a:pt x="826046" y="125889"/>
                  </a:cubicBezTo>
                  <a:lnTo>
                    <a:pt x="826046" y="1346467"/>
                  </a:lnTo>
                  <a:cubicBezTo>
                    <a:pt x="826046" y="1415994"/>
                    <a:pt x="769683" y="1472356"/>
                    <a:pt x="700156" y="1472356"/>
                  </a:cubicBezTo>
                  <a:lnTo>
                    <a:pt x="125889" y="1472356"/>
                  </a:lnTo>
                  <a:cubicBezTo>
                    <a:pt x="56363" y="1472356"/>
                    <a:pt x="0" y="1415994"/>
                    <a:pt x="0" y="1346467"/>
                  </a:cubicBezTo>
                  <a:lnTo>
                    <a:pt x="0" y="125889"/>
                  </a:lnTo>
                  <a:cubicBezTo>
                    <a:pt x="0" y="56363"/>
                    <a:pt x="56363" y="0"/>
                    <a:pt x="125889" y="0"/>
                  </a:cubicBezTo>
                  <a:close/>
                </a:path>
              </a:pathLst>
            </a:custGeom>
            <a:solidFill>
              <a:srgbClr val="F7DFD2"/>
            </a:solidFill>
          </p:spPr>
        </p:sp>
        <p:sp>
          <p:nvSpPr>
            <p:cNvPr name="TextBox 6" id="6"/>
            <p:cNvSpPr txBox="true"/>
            <p:nvPr/>
          </p:nvSpPr>
          <p:spPr>
            <a:xfrm>
              <a:off x="0" y="-57150"/>
              <a:ext cx="826046" cy="1529506"/>
            </a:xfrm>
            <a:prstGeom prst="rect">
              <a:avLst/>
            </a:prstGeom>
          </p:spPr>
          <p:txBody>
            <a:bodyPr anchor="ctr" rtlCol="false" tIns="50800" lIns="50800" bIns="50800" rIns="50800"/>
            <a:lstStyle/>
            <a:p>
              <a:pPr algn="ctr">
                <a:lnSpc>
                  <a:spcPts val="2790"/>
                </a:lnSpc>
              </a:pPr>
            </a:p>
          </p:txBody>
        </p:sp>
      </p:grpSp>
      <p:sp>
        <p:nvSpPr>
          <p:cNvPr name="Freeform 7" id="7"/>
          <p:cNvSpPr/>
          <p:nvPr/>
        </p:nvSpPr>
        <p:spPr>
          <a:xfrm flipH="false" flipV="false" rot="0">
            <a:off x="10044795" y="5066509"/>
            <a:ext cx="2506192" cy="4578215"/>
          </a:xfrm>
          <a:custGeom>
            <a:avLst/>
            <a:gdLst/>
            <a:ahLst/>
            <a:cxnLst/>
            <a:rect r="r" b="b" t="t" l="l"/>
            <a:pathLst>
              <a:path h="4578215" w="2506192">
                <a:moveTo>
                  <a:pt x="0" y="0"/>
                </a:moveTo>
                <a:lnTo>
                  <a:pt x="2506192" y="0"/>
                </a:lnTo>
                <a:lnTo>
                  <a:pt x="2506192" y="4578215"/>
                </a:lnTo>
                <a:lnTo>
                  <a:pt x="0" y="4578215"/>
                </a:lnTo>
                <a:lnTo>
                  <a:pt x="0" y="0"/>
                </a:lnTo>
                <a:close/>
              </a:path>
            </a:pathLst>
          </a:custGeom>
          <a:blipFill>
            <a:blip r:embed="rId4"/>
            <a:stretch>
              <a:fillRect l="0" t="-14459" r="0" b="0"/>
            </a:stretch>
          </a:blipFill>
        </p:spPr>
      </p:sp>
      <p:sp>
        <p:nvSpPr>
          <p:cNvPr name="Freeform 8" id="8"/>
          <p:cNvSpPr/>
          <p:nvPr/>
        </p:nvSpPr>
        <p:spPr>
          <a:xfrm flipH="false" flipV="false" rot="0">
            <a:off x="0" y="4560441"/>
            <a:ext cx="9781720" cy="5174210"/>
          </a:xfrm>
          <a:custGeom>
            <a:avLst/>
            <a:gdLst/>
            <a:ahLst/>
            <a:cxnLst/>
            <a:rect r="r" b="b" t="t" l="l"/>
            <a:pathLst>
              <a:path h="5174210" w="9781720">
                <a:moveTo>
                  <a:pt x="0" y="0"/>
                </a:moveTo>
                <a:lnTo>
                  <a:pt x="9781720" y="0"/>
                </a:lnTo>
                <a:lnTo>
                  <a:pt x="9781720" y="5174209"/>
                </a:lnTo>
                <a:lnTo>
                  <a:pt x="0" y="5174209"/>
                </a:lnTo>
                <a:lnTo>
                  <a:pt x="0" y="0"/>
                </a:lnTo>
                <a:close/>
              </a:path>
            </a:pathLst>
          </a:custGeom>
          <a:blipFill>
            <a:blip r:embed="rId5"/>
            <a:stretch>
              <a:fillRect l="0" t="0" r="0" b="0"/>
            </a:stretch>
          </a:blipFill>
        </p:spPr>
      </p:sp>
      <p:sp>
        <p:nvSpPr>
          <p:cNvPr name="TextBox 9" id="9"/>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10" id="10"/>
          <p:cNvSpPr txBox="true"/>
          <p:nvPr/>
        </p:nvSpPr>
        <p:spPr>
          <a:xfrm rot="0">
            <a:off x="3191664" y="2801982"/>
            <a:ext cx="10074474" cy="1276352"/>
          </a:xfrm>
          <a:prstGeom prst="rect">
            <a:avLst/>
          </a:prstGeom>
        </p:spPr>
        <p:txBody>
          <a:bodyPr anchor="t" rtlCol="false" tIns="0" lIns="0" bIns="0" rIns="0">
            <a:spAutoFit/>
          </a:bodyPr>
          <a:lstStyle/>
          <a:p>
            <a:pPr algn="ctr">
              <a:lnSpc>
                <a:spcPts val="10499"/>
              </a:lnSpc>
              <a:spcBef>
                <a:spcPct val="0"/>
              </a:spcBef>
            </a:pPr>
            <a:r>
              <a:rPr lang="en-US" sz="7499">
                <a:solidFill>
                  <a:srgbClr val="487F66"/>
                </a:solidFill>
                <a:latin typeface="Sacramento"/>
              </a:rPr>
              <a:t>Our Results...14 Years Later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252095" y="2032437"/>
            <a:ext cx="6537770" cy="3392425"/>
            <a:chOff x="0" y="0"/>
            <a:chExt cx="1721882" cy="893478"/>
          </a:xfrm>
        </p:grpSpPr>
        <p:sp>
          <p:nvSpPr>
            <p:cNvPr name="Freeform 3" id="3"/>
            <p:cNvSpPr/>
            <p:nvPr/>
          </p:nvSpPr>
          <p:spPr>
            <a:xfrm flipH="false" flipV="false" rot="0">
              <a:off x="0" y="0"/>
              <a:ext cx="1721882" cy="893478"/>
            </a:xfrm>
            <a:custGeom>
              <a:avLst/>
              <a:gdLst/>
              <a:ahLst/>
              <a:cxnLst/>
              <a:rect r="r" b="b" t="t" l="l"/>
              <a:pathLst>
                <a:path h="893478" w="1721882">
                  <a:moveTo>
                    <a:pt x="60393" y="0"/>
                  </a:moveTo>
                  <a:lnTo>
                    <a:pt x="1661489" y="0"/>
                  </a:lnTo>
                  <a:cubicBezTo>
                    <a:pt x="1694843" y="0"/>
                    <a:pt x="1721882" y="27039"/>
                    <a:pt x="1721882" y="60393"/>
                  </a:cubicBezTo>
                  <a:lnTo>
                    <a:pt x="1721882" y="833085"/>
                  </a:lnTo>
                  <a:cubicBezTo>
                    <a:pt x="1721882" y="849102"/>
                    <a:pt x="1715519" y="864463"/>
                    <a:pt x="1704193" y="875789"/>
                  </a:cubicBezTo>
                  <a:cubicBezTo>
                    <a:pt x="1692867" y="887115"/>
                    <a:pt x="1677506" y="893478"/>
                    <a:pt x="1661489" y="893478"/>
                  </a:cubicBezTo>
                  <a:lnTo>
                    <a:pt x="60393" y="893478"/>
                  </a:lnTo>
                  <a:cubicBezTo>
                    <a:pt x="27039" y="893478"/>
                    <a:pt x="0" y="866439"/>
                    <a:pt x="0" y="833085"/>
                  </a:cubicBezTo>
                  <a:lnTo>
                    <a:pt x="0" y="60393"/>
                  </a:lnTo>
                  <a:cubicBezTo>
                    <a:pt x="0" y="27039"/>
                    <a:pt x="27039" y="0"/>
                    <a:pt x="60393" y="0"/>
                  </a:cubicBezTo>
                  <a:close/>
                </a:path>
              </a:pathLst>
            </a:custGeom>
            <a:solidFill>
              <a:srgbClr val="F7DFD2"/>
            </a:solidFill>
          </p:spPr>
        </p:sp>
        <p:sp>
          <p:nvSpPr>
            <p:cNvPr name="TextBox 4" id="4"/>
            <p:cNvSpPr txBox="true"/>
            <p:nvPr/>
          </p:nvSpPr>
          <p:spPr>
            <a:xfrm>
              <a:off x="0" y="-57150"/>
              <a:ext cx="1721882" cy="950628"/>
            </a:xfrm>
            <a:prstGeom prst="rect">
              <a:avLst/>
            </a:prstGeom>
          </p:spPr>
          <p:txBody>
            <a:bodyPr anchor="ctr" rtlCol="false" tIns="50800" lIns="50800" bIns="50800" rIns="50800"/>
            <a:lstStyle/>
            <a:p>
              <a:pPr algn="ctr">
                <a:lnSpc>
                  <a:spcPts val="2790"/>
                </a:lnSpc>
              </a:pPr>
            </a:p>
          </p:txBody>
        </p:sp>
      </p:grpSp>
      <p:sp>
        <p:nvSpPr>
          <p:cNvPr name="Freeform 5" id="5"/>
          <p:cNvSpPr/>
          <p:nvPr/>
        </p:nvSpPr>
        <p:spPr>
          <a:xfrm flipH="false" flipV="false" rot="0">
            <a:off x="-13531" y="-3026463"/>
            <a:ext cx="18810458" cy="17145000"/>
          </a:xfrm>
          <a:custGeom>
            <a:avLst/>
            <a:gdLst/>
            <a:ahLst/>
            <a:cxnLst/>
            <a:rect r="r" b="b" t="t" l="l"/>
            <a:pathLst>
              <a:path h="17145000" w="18810458">
                <a:moveTo>
                  <a:pt x="0" y="0"/>
                </a:moveTo>
                <a:lnTo>
                  <a:pt x="18810458" y="0"/>
                </a:lnTo>
                <a:lnTo>
                  <a:pt x="18810458" y="17145000"/>
                </a:lnTo>
                <a:lnTo>
                  <a:pt x="0" y="17145000"/>
                </a:lnTo>
                <a:lnTo>
                  <a:pt x="0" y="0"/>
                </a:lnTo>
                <a:close/>
              </a:path>
            </a:pathLst>
          </a:custGeom>
          <a:blipFill>
            <a:blip r:embed="rId2"/>
            <a:stretch>
              <a:fillRect l="0" t="-1428" r="0" b="-1428"/>
            </a:stretch>
          </a:blipFill>
          <a:ln cap="sq">
            <a:noFill/>
            <a:prstDash val="solid"/>
            <a:miter/>
          </a:ln>
        </p:spPr>
      </p:sp>
      <p:sp>
        <p:nvSpPr>
          <p:cNvPr name="Freeform 6" id="6"/>
          <p:cNvSpPr/>
          <p:nvPr/>
        </p:nvSpPr>
        <p:spPr>
          <a:xfrm flipH="false" flipV="false" rot="0">
            <a:off x="-13531" y="-81129"/>
            <a:ext cx="8677909" cy="2892636"/>
          </a:xfrm>
          <a:custGeom>
            <a:avLst/>
            <a:gdLst/>
            <a:ahLst/>
            <a:cxnLst/>
            <a:rect r="r" b="b" t="t" l="l"/>
            <a:pathLst>
              <a:path h="2892636" w="8677909">
                <a:moveTo>
                  <a:pt x="0" y="0"/>
                </a:moveTo>
                <a:lnTo>
                  <a:pt x="8677909" y="0"/>
                </a:lnTo>
                <a:lnTo>
                  <a:pt x="8677909" y="2892636"/>
                </a:lnTo>
                <a:lnTo>
                  <a:pt x="0" y="2892636"/>
                </a:lnTo>
                <a:lnTo>
                  <a:pt x="0" y="0"/>
                </a:lnTo>
                <a:close/>
              </a:path>
            </a:pathLst>
          </a:custGeom>
          <a:blipFill>
            <a:blip r:embed="rId3"/>
            <a:stretch>
              <a:fillRect l="0" t="0" r="0" b="0"/>
            </a:stretch>
          </a:blipFill>
        </p:spPr>
      </p:sp>
      <p:grpSp>
        <p:nvGrpSpPr>
          <p:cNvPr name="Group 7" id="7"/>
          <p:cNvGrpSpPr/>
          <p:nvPr/>
        </p:nvGrpSpPr>
        <p:grpSpPr>
          <a:xfrm rot="5400000">
            <a:off x="12333938" y="4560441"/>
            <a:ext cx="3136392" cy="5590352"/>
            <a:chOff x="0" y="0"/>
            <a:chExt cx="826046" cy="1472356"/>
          </a:xfrm>
        </p:grpSpPr>
        <p:sp>
          <p:nvSpPr>
            <p:cNvPr name="Freeform 8" id="8"/>
            <p:cNvSpPr/>
            <p:nvPr/>
          </p:nvSpPr>
          <p:spPr>
            <a:xfrm flipH="false" flipV="false" rot="0">
              <a:off x="0" y="0"/>
              <a:ext cx="826046" cy="1472356"/>
            </a:xfrm>
            <a:custGeom>
              <a:avLst/>
              <a:gdLst/>
              <a:ahLst/>
              <a:cxnLst/>
              <a:rect r="r" b="b" t="t" l="l"/>
              <a:pathLst>
                <a:path h="1472356" w="826046">
                  <a:moveTo>
                    <a:pt x="125889" y="0"/>
                  </a:moveTo>
                  <a:lnTo>
                    <a:pt x="700156" y="0"/>
                  </a:lnTo>
                  <a:cubicBezTo>
                    <a:pt x="769683" y="0"/>
                    <a:pt x="826046" y="56363"/>
                    <a:pt x="826046" y="125889"/>
                  </a:cubicBezTo>
                  <a:lnTo>
                    <a:pt x="826046" y="1346467"/>
                  </a:lnTo>
                  <a:cubicBezTo>
                    <a:pt x="826046" y="1415994"/>
                    <a:pt x="769683" y="1472356"/>
                    <a:pt x="700156" y="1472356"/>
                  </a:cubicBezTo>
                  <a:lnTo>
                    <a:pt x="125889" y="1472356"/>
                  </a:lnTo>
                  <a:cubicBezTo>
                    <a:pt x="56363" y="1472356"/>
                    <a:pt x="0" y="1415994"/>
                    <a:pt x="0" y="1346467"/>
                  </a:cubicBezTo>
                  <a:lnTo>
                    <a:pt x="0" y="125889"/>
                  </a:lnTo>
                  <a:cubicBezTo>
                    <a:pt x="0" y="56363"/>
                    <a:pt x="56363" y="0"/>
                    <a:pt x="125889" y="0"/>
                  </a:cubicBezTo>
                  <a:close/>
                </a:path>
              </a:pathLst>
            </a:custGeom>
            <a:solidFill>
              <a:srgbClr val="F7DFD2"/>
            </a:solidFill>
          </p:spPr>
        </p:sp>
        <p:sp>
          <p:nvSpPr>
            <p:cNvPr name="TextBox 9" id="9"/>
            <p:cNvSpPr txBox="true"/>
            <p:nvPr/>
          </p:nvSpPr>
          <p:spPr>
            <a:xfrm>
              <a:off x="0" y="-57150"/>
              <a:ext cx="826046" cy="1529506"/>
            </a:xfrm>
            <a:prstGeom prst="rect">
              <a:avLst/>
            </a:prstGeom>
          </p:spPr>
          <p:txBody>
            <a:bodyPr anchor="ctr" rtlCol="false" tIns="50800" lIns="50800" bIns="50800" rIns="50800"/>
            <a:lstStyle/>
            <a:p>
              <a:pPr algn="ctr">
                <a:lnSpc>
                  <a:spcPts val="2790"/>
                </a:lnSpc>
              </a:pPr>
            </a:p>
          </p:txBody>
        </p:sp>
      </p:grpSp>
      <p:sp>
        <p:nvSpPr>
          <p:cNvPr name="Freeform 10" id="10"/>
          <p:cNvSpPr/>
          <p:nvPr/>
        </p:nvSpPr>
        <p:spPr>
          <a:xfrm flipH="false" flipV="false" rot="0">
            <a:off x="2703252" y="3382355"/>
            <a:ext cx="3522291" cy="3522291"/>
          </a:xfrm>
          <a:custGeom>
            <a:avLst/>
            <a:gdLst/>
            <a:ahLst/>
            <a:cxnLst/>
            <a:rect r="r" b="b" t="t" l="l"/>
            <a:pathLst>
              <a:path h="3522291" w="3522291">
                <a:moveTo>
                  <a:pt x="0" y="0"/>
                </a:moveTo>
                <a:lnTo>
                  <a:pt x="3522291" y="0"/>
                </a:lnTo>
                <a:lnTo>
                  <a:pt x="3522291" y="3522290"/>
                </a:lnTo>
                <a:lnTo>
                  <a:pt x="0" y="3522290"/>
                </a:lnTo>
                <a:lnTo>
                  <a:pt x="0" y="0"/>
                </a:lnTo>
                <a:close/>
              </a:path>
            </a:pathLst>
          </a:custGeom>
          <a:blipFill>
            <a:blip r:embed="rId4"/>
            <a:stretch>
              <a:fillRect l="0" t="0" r="0" b="0"/>
            </a:stretch>
          </a:blipFill>
        </p:spPr>
      </p:sp>
      <p:sp>
        <p:nvSpPr>
          <p:cNvPr name="Freeform 11" id="11"/>
          <p:cNvSpPr/>
          <p:nvPr/>
        </p:nvSpPr>
        <p:spPr>
          <a:xfrm flipH="false" flipV="false" rot="0">
            <a:off x="6091164" y="3382355"/>
            <a:ext cx="2573215" cy="1715476"/>
          </a:xfrm>
          <a:custGeom>
            <a:avLst/>
            <a:gdLst/>
            <a:ahLst/>
            <a:cxnLst/>
            <a:rect r="r" b="b" t="t" l="l"/>
            <a:pathLst>
              <a:path h="1715476" w="2573215">
                <a:moveTo>
                  <a:pt x="0" y="0"/>
                </a:moveTo>
                <a:lnTo>
                  <a:pt x="2573214" y="0"/>
                </a:lnTo>
                <a:lnTo>
                  <a:pt x="2573214" y="1715476"/>
                </a:lnTo>
                <a:lnTo>
                  <a:pt x="0" y="1715476"/>
                </a:lnTo>
                <a:lnTo>
                  <a:pt x="0" y="0"/>
                </a:lnTo>
                <a:close/>
              </a:path>
            </a:pathLst>
          </a:custGeom>
          <a:blipFill>
            <a:blip r:embed="rId5"/>
            <a:stretch>
              <a:fillRect l="0" t="0" r="0" b="0"/>
            </a:stretch>
          </a:blipFill>
        </p:spPr>
      </p:sp>
      <p:grpSp>
        <p:nvGrpSpPr>
          <p:cNvPr name="Group 12" id="12"/>
          <p:cNvGrpSpPr/>
          <p:nvPr/>
        </p:nvGrpSpPr>
        <p:grpSpPr>
          <a:xfrm rot="0">
            <a:off x="6706587" y="5546037"/>
            <a:ext cx="2977639" cy="2977299"/>
            <a:chOff x="0" y="0"/>
            <a:chExt cx="6350013" cy="6349289"/>
          </a:xfrm>
        </p:grpSpPr>
        <p:sp>
          <p:nvSpPr>
            <p:cNvPr name="Freeform 13" id="13"/>
            <p:cNvSpPr/>
            <p:nvPr/>
          </p:nvSpPr>
          <p:spPr>
            <a:xfrm flipH="false" flipV="false" rot="0">
              <a:off x="-95250" y="-95136"/>
              <a:ext cx="6540526" cy="6539573"/>
            </a:xfrm>
            <a:custGeom>
              <a:avLst/>
              <a:gdLst/>
              <a:ahLst/>
              <a:cxnLst/>
              <a:rect r="r" b="b" t="t" l="l"/>
              <a:pathLst>
                <a:path h="6539573" w="6540526">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6"/>
              <a:stretch>
                <a:fillRect l="-17008" t="0" r="-17008" b="0"/>
              </a:stretch>
            </a:blipFill>
          </p:spPr>
        </p:sp>
      </p:grpSp>
      <p:sp>
        <p:nvSpPr>
          <p:cNvPr name="Freeform 14" id="14"/>
          <p:cNvSpPr/>
          <p:nvPr/>
        </p:nvSpPr>
        <p:spPr>
          <a:xfrm flipH="false" flipV="false" rot="-9754636">
            <a:off x="4043030" y="7185874"/>
            <a:ext cx="1987357" cy="710480"/>
          </a:xfrm>
          <a:custGeom>
            <a:avLst/>
            <a:gdLst/>
            <a:ahLst/>
            <a:cxnLst/>
            <a:rect r="r" b="b" t="t" l="l"/>
            <a:pathLst>
              <a:path h="710480" w="1987357">
                <a:moveTo>
                  <a:pt x="0" y="0"/>
                </a:moveTo>
                <a:lnTo>
                  <a:pt x="1987356" y="0"/>
                </a:lnTo>
                <a:lnTo>
                  <a:pt x="1987356" y="710480"/>
                </a:lnTo>
                <a:lnTo>
                  <a:pt x="0" y="7104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5" id="15"/>
          <p:cNvGrpSpPr/>
          <p:nvPr/>
        </p:nvGrpSpPr>
        <p:grpSpPr>
          <a:xfrm rot="0">
            <a:off x="2814722" y="8276370"/>
            <a:ext cx="3778428" cy="1470513"/>
            <a:chOff x="0" y="0"/>
            <a:chExt cx="995141" cy="387296"/>
          </a:xfrm>
        </p:grpSpPr>
        <p:sp>
          <p:nvSpPr>
            <p:cNvPr name="Freeform 16" id="16"/>
            <p:cNvSpPr/>
            <p:nvPr/>
          </p:nvSpPr>
          <p:spPr>
            <a:xfrm flipH="false" flipV="false" rot="0">
              <a:off x="0" y="0"/>
              <a:ext cx="995141" cy="387296"/>
            </a:xfrm>
            <a:custGeom>
              <a:avLst/>
              <a:gdLst/>
              <a:ahLst/>
              <a:cxnLst/>
              <a:rect r="r" b="b" t="t" l="l"/>
              <a:pathLst>
                <a:path h="387296" w="995141">
                  <a:moveTo>
                    <a:pt x="104498" y="0"/>
                  </a:moveTo>
                  <a:lnTo>
                    <a:pt x="890643" y="0"/>
                  </a:lnTo>
                  <a:cubicBezTo>
                    <a:pt x="948356" y="0"/>
                    <a:pt x="995141" y="46785"/>
                    <a:pt x="995141" y="104498"/>
                  </a:cubicBezTo>
                  <a:lnTo>
                    <a:pt x="995141" y="282798"/>
                  </a:lnTo>
                  <a:cubicBezTo>
                    <a:pt x="995141" y="340510"/>
                    <a:pt x="948356" y="387296"/>
                    <a:pt x="890643" y="387296"/>
                  </a:cubicBezTo>
                  <a:lnTo>
                    <a:pt x="104498" y="387296"/>
                  </a:lnTo>
                  <a:cubicBezTo>
                    <a:pt x="46785" y="387296"/>
                    <a:pt x="0" y="340510"/>
                    <a:pt x="0" y="282798"/>
                  </a:cubicBezTo>
                  <a:lnTo>
                    <a:pt x="0" y="104498"/>
                  </a:lnTo>
                  <a:cubicBezTo>
                    <a:pt x="0" y="46785"/>
                    <a:pt x="46785" y="0"/>
                    <a:pt x="104498" y="0"/>
                  </a:cubicBezTo>
                  <a:close/>
                </a:path>
              </a:pathLst>
            </a:custGeom>
            <a:solidFill>
              <a:srgbClr val="F7DFD2"/>
            </a:solidFill>
          </p:spPr>
        </p:sp>
        <p:sp>
          <p:nvSpPr>
            <p:cNvPr name="TextBox 17" id="17"/>
            <p:cNvSpPr txBox="true"/>
            <p:nvPr/>
          </p:nvSpPr>
          <p:spPr>
            <a:xfrm>
              <a:off x="0" y="-57150"/>
              <a:ext cx="995141" cy="444446"/>
            </a:xfrm>
            <a:prstGeom prst="rect">
              <a:avLst/>
            </a:prstGeom>
          </p:spPr>
          <p:txBody>
            <a:bodyPr anchor="ctr" rtlCol="false" tIns="50800" lIns="50800" bIns="50800" rIns="50800"/>
            <a:lstStyle/>
            <a:p>
              <a:pPr algn="ctr">
                <a:lnSpc>
                  <a:spcPts val="2790"/>
                </a:lnSpc>
              </a:pPr>
            </a:p>
          </p:txBody>
        </p:sp>
      </p:grpSp>
      <p:sp>
        <p:nvSpPr>
          <p:cNvPr name="TextBox 18" id="18"/>
          <p:cNvSpPr txBox="true"/>
          <p:nvPr/>
        </p:nvSpPr>
        <p:spPr>
          <a:xfrm rot="0">
            <a:off x="3728262" y="9957435"/>
            <a:ext cx="8934288" cy="329565"/>
          </a:xfrm>
          <a:prstGeom prst="rect">
            <a:avLst/>
          </a:prstGeom>
        </p:spPr>
        <p:txBody>
          <a:bodyPr anchor="t" rtlCol="false" tIns="0" lIns="0" bIns="0" rIns="0">
            <a:spAutoFit/>
          </a:bodyPr>
          <a:lstStyle/>
          <a:p>
            <a:pPr algn="ctr">
              <a:lnSpc>
                <a:spcPts val="2790"/>
              </a:lnSpc>
            </a:pPr>
          </a:p>
        </p:txBody>
      </p:sp>
      <p:sp>
        <p:nvSpPr>
          <p:cNvPr name="TextBox 19" id="19"/>
          <p:cNvSpPr txBox="true"/>
          <p:nvPr/>
        </p:nvSpPr>
        <p:spPr>
          <a:xfrm rot="0">
            <a:off x="11106958" y="5802607"/>
            <a:ext cx="5590352" cy="3209019"/>
          </a:xfrm>
          <a:prstGeom prst="rect">
            <a:avLst/>
          </a:prstGeom>
        </p:spPr>
        <p:txBody>
          <a:bodyPr anchor="t" rtlCol="false" tIns="0" lIns="0" bIns="0" rIns="0">
            <a:spAutoFit/>
          </a:bodyPr>
          <a:lstStyle/>
          <a:p>
            <a:pPr algn="ctr">
              <a:lnSpc>
                <a:spcPts val="4249"/>
              </a:lnSpc>
            </a:pPr>
            <a:r>
              <a:rPr lang="en-US" sz="3035">
                <a:solidFill>
                  <a:srgbClr val="000000"/>
                </a:solidFill>
                <a:latin typeface="Maharlika"/>
              </a:rPr>
              <a:t>Your Contribution to</a:t>
            </a:r>
          </a:p>
          <a:p>
            <a:pPr algn="ctr">
              <a:lnSpc>
                <a:spcPts val="4249"/>
              </a:lnSpc>
            </a:pPr>
            <a:r>
              <a:rPr lang="en-US" sz="3035">
                <a:solidFill>
                  <a:srgbClr val="000000"/>
                </a:solidFill>
                <a:latin typeface="Maharlika"/>
              </a:rPr>
              <a:t>Baby Bottles for Life</a:t>
            </a:r>
          </a:p>
          <a:p>
            <a:pPr algn="ctr">
              <a:lnSpc>
                <a:spcPts val="4249"/>
              </a:lnSpc>
            </a:pPr>
            <a:r>
              <a:rPr lang="en-US" sz="3035">
                <a:solidFill>
                  <a:srgbClr val="000000"/>
                </a:solidFill>
                <a:latin typeface="Maharlika"/>
              </a:rPr>
              <a:t>gives women and men the HOPE and HELP they need to make life affirming decisions</a:t>
            </a:r>
          </a:p>
          <a:p>
            <a:pPr algn="ctr">
              <a:lnSpc>
                <a:spcPts val="4249"/>
              </a:lnSpc>
              <a:spcBef>
                <a:spcPct val="0"/>
              </a:spcBef>
            </a:pPr>
          </a:p>
        </p:txBody>
      </p:sp>
      <p:sp>
        <p:nvSpPr>
          <p:cNvPr name="TextBox 20" id="20"/>
          <p:cNvSpPr txBox="true"/>
          <p:nvPr/>
        </p:nvSpPr>
        <p:spPr>
          <a:xfrm rot="0">
            <a:off x="9391698" y="2476674"/>
            <a:ext cx="6151024" cy="2408700"/>
          </a:xfrm>
          <a:prstGeom prst="rect">
            <a:avLst/>
          </a:prstGeom>
        </p:spPr>
        <p:txBody>
          <a:bodyPr anchor="t" rtlCol="false" tIns="0" lIns="0" bIns="0" rIns="0">
            <a:spAutoFit/>
          </a:bodyPr>
          <a:lstStyle/>
          <a:p>
            <a:pPr algn="ctr">
              <a:lnSpc>
                <a:spcPts val="4786"/>
              </a:lnSpc>
            </a:pPr>
            <a:r>
              <a:rPr lang="en-US" sz="3419">
                <a:solidFill>
                  <a:srgbClr val="000000"/>
                </a:solidFill>
                <a:latin typeface="Maharlika"/>
              </a:rPr>
              <a:t>Thank you! </a:t>
            </a:r>
          </a:p>
          <a:p>
            <a:pPr algn="ctr">
              <a:lnSpc>
                <a:spcPts val="4786"/>
              </a:lnSpc>
            </a:pPr>
            <a:r>
              <a:rPr lang="en-US" sz="3419">
                <a:solidFill>
                  <a:srgbClr val="000000"/>
                </a:solidFill>
                <a:latin typeface="Maharlika"/>
              </a:rPr>
              <a:t>Because of your generosity</a:t>
            </a:r>
          </a:p>
          <a:p>
            <a:pPr algn="ctr">
              <a:lnSpc>
                <a:spcPts val="4786"/>
              </a:lnSpc>
              <a:spcBef>
                <a:spcPct val="0"/>
              </a:spcBef>
            </a:pPr>
            <a:r>
              <a:rPr lang="en-US" sz="3419">
                <a:solidFill>
                  <a:srgbClr val="000000"/>
                </a:solidFill>
                <a:latin typeface="Maharlika"/>
              </a:rPr>
              <a:t>We faithfully answer God’s call…Together!</a:t>
            </a:r>
          </a:p>
        </p:txBody>
      </p:sp>
      <p:sp>
        <p:nvSpPr>
          <p:cNvPr name="TextBox 21" id="21"/>
          <p:cNvSpPr txBox="true"/>
          <p:nvPr/>
        </p:nvSpPr>
        <p:spPr>
          <a:xfrm rot="0">
            <a:off x="2703252" y="8444183"/>
            <a:ext cx="3759976" cy="1208550"/>
          </a:xfrm>
          <a:prstGeom prst="rect">
            <a:avLst/>
          </a:prstGeom>
        </p:spPr>
        <p:txBody>
          <a:bodyPr anchor="t" rtlCol="false" tIns="0" lIns="0" bIns="0" rIns="0">
            <a:spAutoFit/>
          </a:bodyPr>
          <a:lstStyle/>
          <a:p>
            <a:pPr algn="ctr">
              <a:lnSpc>
                <a:spcPts val="4786"/>
              </a:lnSpc>
              <a:spcBef>
                <a:spcPct val="0"/>
              </a:spcBef>
            </a:pPr>
            <a:r>
              <a:rPr lang="en-US" sz="3419">
                <a:solidFill>
                  <a:srgbClr val="000000"/>
                </a:solidFill>
                <a:latin typeface="Maharlika"/>
              </a:rPr>
              <a:t>Scan here to give a gift today!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DAF3pIjTquM</dc:identifier>
  <dcterms:modified xsi:type="dcterms:W3CDTF">2011-08-01T06:04:30Z</dcterms:modified>
  <cp:revision>1</cp:revision>
  <dc:title>New BB4L Waterleaf Presentation 2024</dc:title>
</cp:coreProperties>
</file>